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3" r:id="rId3"/>
    <p:sldMasterId id="2147483695" r:id="rId4"/>
  </p:sldMasterIdLst>
  <p:notesMasterIdLst>
    <p:notesMasterId r:id="rId51"/>
  </p:notesMasterIdLst>
  <p:sldIdLst>
    <p:sldId id="365" r:id="rId5"/>
    <p:sldId id="371" r:id="rId6"/>
    <p:sldId id="367" r:id="rId7"/>
    <p:sldId id="372" r:id="rId8"/>
    <p:sldId id="257" r:id="rId9"/>
    <p:sldId id="381" r:id="rId10"/>
    <p:sldId id="344" r:id="rId11"/>
    <p:sldId id="342" r:id="rId12"/>
    <p:sldId id="335" r:id="rId13"/>
    <p:sldId id="383" r:id="rId14"/>
    <p:sldId id="331" r:id="rId15"/>
    <p:sldId id="262" r:id="rId16"/>
    <p:sldId id="340" r:id="rId17"/>
    <p:sldId id="341" r:id="rId18"/>
    <p:sldId id="337" r:id="rId19"/>
    <p:sldId id="389" r:id="rId20"/>
    <p:sldId id="378" r:id="rId21"/>
    <p:sldId id="373" r:id="rId22"/>
    <p:sldId id="263" r:id="rId23"/>
    <p:sldId id="336" r:id="rId24"/>
    <p:sldId id="390" r:id="rId25"/>
    <p:sldId id="379" r:id="rId26"/>
    <p:sldId id="395" r:id="rId27"/>
    <p:sldId id="391" r:id="rId28"/>
    <p:sldId id="392" r:id="rId29"/>
    <p:sldId id="258" r:id="rId30"/>
    <p:sldId id="259" r:id="rId31"/>
    <p:sldId id="396" r:id="rId32"/>
    <p:sldId id="260" r:id="rId33"/>
    <p:sldId id="393" r:id="rId34"/>
    <p:sldId id="394" r:id="rId35"/>
    <p:sldId id="325" r:id="rId36"/>
    <p:sldId id="261" r:id="rId37"/>
    <p:sldId id="346" r:id="rId38"/>
    <p:sldId id="338" r:id="rId39"/>
    <p:sldId id="374" r:id="rId40"/>
    <p:sldId id="397" r:id="rId41"/>
    <p:sldId id="317" r:id="rId42"/>
    <p:sldId id="320" r:id="rId43"/>
    <p:sldId id="322" r:id="rId44"/>
    <p:sldId id="387" r:id="rId45"/>
    <p:sldId id="328" r:id="rId46"/>
    <p:sldId id="329" r:id="rId47"/>
    <p:sldId id="376" r:id="rId48"/>
    <p:sldId id="326" r:id="rId49"/>
    <p:sldId id="37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A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4660"/>
  </p:normalViewPr>
  <p:slideViewPr>
    <p:cSldViewPr snapToGrid="0">
      <p:cViewPr varScale="1">
        <p:scale>
          <a:sx n="107" d="100"/>
          <a:sy n="107" d="100"/>
        </p:scale>
        <p:origin x="7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2ABE3-A6BF-49BA-B8CA-67059D822E2B}" type="datetimeFigureOut">
              <a:rPr lang="en-GB" smtClean="0"/>
              <a:t>20/01/2025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C6E8C0-A67A-4601-8B83-D7E49EE72E0A}" type="slidenum">
              <a:rPr lang="en-GB" smtClean="0"/>
              <a:t>‹#›</a:t>
            </a:fld>
            <a:endParaRPr lang="en-GB"/>
          </a:p>
        </p:txBody>
      </p:sp>
    </p:spTree>
    <p:extLst>
      <p:ext uri="{BB962C8B-B14F-4D97-AF65-F5344CB8AC3E}">
        <p14:creationId xmlns:p14="http://schemas.microsoft.com/office/powerpoint/2010/main" val="599731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Peter</a:t>
            </a:r>
          </a:p>
        </p:txBody>
      </p:sp>
    </p:spTree>
    <p:extLst>
      <p:ext uri="{BB962C8B-B14F-4D97-AF65-F5344CB8AC3E}">
        <p14:creationId xmlns:p14="http://schemas.microsoft.com/office/powerpoint/2010/main" val="3711280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9.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39E6-053F-7C44-45E4-FB1EE939DE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92C722F-243E-712A-29A0-396003A3C9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308BE00-D8B6-4E75-2539-6401A6F3DE83}"/>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5" name="Footer Placeholder 4">
            <a:extLst>
              <a:ext uri="{FF2B5EF4-FFF2-40B4-BE49-F238E27FC236}">
                <a16:creationId xmlns:a16="http://schemas.microsoft.com/office/drawing/2014/main" id="{3065BFFC-49EE-CBB6-FA87-5BA885EA0D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242F3E-A29B-E6B8-8F08-A558E82E6A87}"/>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2929488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B9C2-4655-FF76-DD51-635612B9F3E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D92EF7-EECF-2954-39E6-7489F67372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B66DD8-A169-630D-1F63-F4C61E685E99}"/>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5" name="Footer Placeholder 4">
            <a:extLst>
              <a:ext uri="{FF2B5EF4-FFF2-40B4-BE49-F238E27FC236}">
                <a16:creationId xmlns:a16="http://schemas.microsoft.com/office/drawing/2014/main" id="{7B013D58-BFB2-199F-2B1B-2A7C7EC2FE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A9E78E-F902-3FA2-49A8-4AADD9BE165A}"/>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1186326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44BA79-D23F-0B25-EEBC-A06E03EEB45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DEB43D9-9BC0-FB5C-3693-47CBB16ADE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7E751D-108D-0ACA-B364-858CE2F9D2C2}"/>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5" name="Footer Placeholder 4">
            <a:extLst>
              <a:ext uri="{FF2B5EF4-FFF2-40B4-BE49-F238E27FC236}">
                <a16:creationId xmlns:a16="http://schemas.microsoft.com/office/drawing/2014/main" id="{311AA420-DEFC-3AB0-AEF9-7C236AAAD3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2AF24D-A937-378C-4DCC-7F4AEFD9A721}"/>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1808810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A">
    <p:bg>
      <p:bgPr>
        <a:solidFill>
          <a:schemeClr val="tx1"/>
        </a:solidFill>
        <a:effectLst/>
      </p:bgPr>
    </p:bg>
    <p:spTree>
      <p:nvGrpSpPr>
        <p:cNvPr id="1" name=""/>
        <p:cNvGrpSpPr/>
        <p:nvPr/>
      </p:nvGrpSpPr>
      <p:grpSpPr>
        <a:xfrm>
          <a:off x="0" y="0"/>
          <a:ext cx="0" cy="0"/>
          <a:chOff x="0" y="0"/>
          <a:chExt cx="0" cy="0"/>
        </a:xfrm>
      </p:grpSpPr>
      <p:pic>
        <p:nvPicPr>
          <p:cNvPr id="8" name="Picture 7" descr="A colorful swirly spiral&#10;&#10;Description automatically generated with medium confidence">
            <a:extLst>
              <a:ext uri="{FF2B5EF4-FFF2-40B4-BE49-F238E27FC236}">
                <a16:creationId xmlns:a16="http://schemas.microsoft.com/office/drawing/2014/main" id="{A391A856-7CB6-B925-44FD-C3776A3938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70225" flipH="1">
            <a:off x="6055483" y="2512395"/>
            <a:ext cx="12940143" cy="7791185"/>
          </a:xfrm>
          <a:prstGeom prst="rect">
            <a:avLst/>
          </a:prstGeom>
        </p:spPr>
      </p:pic>
      <p:sp>
        <p:nvSpPr>
          <p:cNvPr id="3" name="Title Placeholder 1">
            <a:extLst>
              <a:ext uri="{FF2B5EF4-FFF2-40B4-BE49-F238E27FC236}">
                <a16:creationId xmlns:a16="http://schemas.microsoft.com/office/drawing/2014/main" id="{A4E28C8B-0E87-CB78-88EC-8BD3FDFB4C55}"/>
              </a:ext>
            </a:extLst>
          </p:cNvPr>
          <p:cNvSpPr>
            <a:spLocks noGrp="1"/>
          </p:cNvSpPr>
          <p:nvPr>
            <p:ph type="title" hasCustomPrompt="1"/>
          </p:nvPr>
        </p:nvSpPr>
        <p:spPr bwMode="auto">
          <a:xfrm>
            <a:off x="590028" y="977419"/>
            <a:ext cx="7021347" cy="1438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9" name="Content Placeholder 2">
            <a:extLst>
              <a:ext uri="{FF2B5EF4-FFF2-40B4-BE49-F238E27FC236}">
                <a16:creationId xmlns:a16="http://schemas.microsoft.com/office/drawing/2014/main" id="{1C964A1E-BAD9-6791-A022-2EDB24B2B7FE}"/>
              </a:ext>
            </a:extLst>
          </p:cNvPr>
          <p:cNvSpPr>
            <a:spLocks noGrp="1"/>
          </p:cNvSpPr>
          <p:nvPr>
            <p:ph idx="11" hasCustomPrompt="1"/>
          </p:nvPr>
        </p:nvSpPr>
        <p:spPr>
          <a:xfrm>
            <a:off x="590028" y="4275961"/>
            <a:ext cx="6116493" cy="553208"/>
          </a:xfrm>
        </p:spPr>
        <p:txBody>
          <a:bodyPr anchor="ctr">
            <a:noAutofit/>
          </a:bodyPr>
          <a:lstStyle>
            <a:lvl1pPr marL="0" indent="0">
              <a:lnSpc>
                <a:spcPct val="100000"/>
              </a:lnSpc>
              <a:buNone/>
              <a:defRPr sz="24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0" name="Content Placeholder 2">
            <a:extLst>
              <a:ext uri="{FF2B5EF4-FFF2-40B4-BE49-F238E27FC236}">
                <a16:creationId xmlns:a16="http://schemas.microsoft.com/office/drawing/2014/main" id="{42A403B7-D59D-C303-7D4E-162F476C06AE}"/>
              </a:ext>
            </a:extLst>
          </p:cNvPr>
          <p:cNvSpPr>
            <a:spLocks noGrp="1"/>
          </p:cNvSpPr>
          <p:nvPr>
            <p:ph idx="12" hasCustomPrompt="1"/>
          </p:nvPr>
        </p:nvSpPr>
        <p:spPr>
          <a:xfrm>
            <a:off x="590028" y="4797695"/>
            <a:ext cx="6116493" cy="454547"/>
          </a:xfrm>
        </p:spPr>
        <p:txBody>
          <a:bodyPr anchor="ctr">
            <a:noAutofit/>
          </a:bodyPr>
          <a:lstStyle>
            <a:lvl1pPr marL="0" indent="0">
              <a:lnSpc>
                <a:spcPct val="100000"/>
              </a:lnSpc>
              <a:buNone/>
              <a:defRPr sz="1575"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11" name="Content Placeholder 2">
            <a:extLst>
              <a:ext uri="{FF2B5EF4-FFF2-40B4-BE49-F238E27FC236}">
                <a16:creationId xmlns:a16="http://schemas.microsoft.com/office/drawing/2014/main" id="{7DE40519-6A24-BD03-08DF-EFFF246E5A32}"/>
              </a:ext>
            </a:extLst>
          </p:cNvPr>
          <p:cNvSpPr>
            <a:spLocks noGrp="1"/>
          </p:cNvSpPr>
          <p:nvPr>
            <p:ph idx="13" hasCustomPrompt="1"/>
          </p:nvPr>
        </p:nvSpPr>
        <p:spPr>
          <a:xfrm>
            <a:off x="590028" y="5301570"/>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2" name="Content Placeholder 2">
            <a:extLst>
              <a:ext uri="{FF2B5EF4-FFF2-40B4-BE49-F238E27FC236}">
                <a16:creationId xmlns:a16="http://schemas.microsoft.com/office/drawing/2014/main" id="{AD10DE9D-DB0C-2AC6-D9AE-AFF2F6B25D10}"/>
              </a:ext>
            </a:extLst>
          </p:cNvPr>
          <p:cNvSpPr>
            <a:spLocks noGrp="1"/>
          </p:cNvSpPr>
          <p:nvPr>
            <p:ph idx="14" hasCustomPrompt="1"/>
          </p:nvPr>
        </p:nvSpPr>
        <p:spPr>
          <a:xfrm>
            <a:off x="590028" y="5854778"/>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6" name="Graphic 4">
            <a:extLst>
              <a:ext uri="{FF2B5EF4-FFF2-40B4-BE49-F238E27FC236}">
                <a16:creationId xmlns:a16="http://schemas.microsoft.com/office/drawing/2014/main" id="{2FA26100-4D4C-A048-FE9B-61BF8D86D5E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8591446" y="549957"/>
            <a:ext cx="3176013" cy="698272"/>
          </a:xfrm>
          <a:prstGeom prst="rect">
            <a:avLst/>
          </a:prstGeom>
        </p:spPr>
      </p:pic>
    </p:spTree>
    <p:extLst>
      <p:ext uri="{BB962C8B-B14F-4D97-AF65-F5344CB8AC3E}">
        <p14:creationId xmlns:p14="http://schemas.microsoft.com/office/powerpoint/2010/main" val="415523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B">
    <p:bg>
      <p:bgPr>
        <a:solidFill>
          <a:schemeClr val="tx1"/>
        </a:solidFill>
        <a:effectLst/>
      </p:bgPr>
    </p:bg>
    <p:spTree>
      <p:nvGrpSpPr>
        <p:cNvPr id="1" name=""/>
        <p:cNvGrpSpPr/>
        <p:nvPr/>
      </p:nvGrpSpPr>
      <p:grpSpPr>
        <a:xfrm>
          <a:off x="0" y="0"/>
          <a:ext cx="0" cy="0"/>
          <a:chOff x="0" y="0"/>
          <a:chExt cx="0" cy="0"/>
        </a:xfrm>
      </p:grpSpPr>
      <p:pic>
        <p:nvPicPr>
          <p:cNvPr id="7" name="Picture 6" descr="A colorful swirly object on a black background&#10;&#10;Description automatically generated">
            <a:extLst>
              <a:ext uri="{FF2B5EF4-FFF2-40B4-BE49-F238E27FC236}">
                <a16:creationId xmlns:a16="http://schemas.microsoft.com/office/drawing/2014/main" id="{7F465FB1-AC60-72B8-1AE3-77475626BF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7063298" y="-1076827"/>
            <a:ext cx="10257405" cy="9601777"/>
          </a:xfrm>
          <a:prstGeom prst="rect">
            <a:avLst/>
          </a:prstGeom>
        </p:spPr>
      </p:pic>
      <p:sp>
        <p:nvSpPr>
          <p:cNvPr id="3" name="Title Placeholder 1">
            <a:extLst>
              <a:ext uri="{FF2B5EF4-FFF2-40B4-BE49-F238E27FC236}">
                <a16:creationId xmlns:a16="http://schemas.microsoft.com/office/drawing/2014/main" id="{A4E28C8B-0E87-CB78-88EC-8BD3FDFB4C55}"/>
              </a:ext>
            </a:extLst>
          </p:cNvPr>
          <p:cNvSpPr>
            <a:spLocks noGrp="1"/>
          </p:cNvSpPr>
          <p:nvPr>
            <p:ph type="title" hasCustomPrompt="1"/>
          </p:nvPr>
        </p:nvSpPr>
        <p:spPr bwMode="auto">
          <a:xfrm>
            <a:off x="590028" y="977419"/>
            <a:ext cx="7021347" cy="1438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11" name="Content Placeholder 2">
            <a:extLst>
              <a:ext uri="{FF2B5EF4-FFF2-40B4-BE49-F238E27FC236}">
                <a16:creationId xmlns:a16="http://schemas.microsoft.com/office/drawing/2014/main" id="{7DE40519-6A24-BD03-08DF-EFFF246E5A32}"/>
              </a:ext>
            </a:extLst>
          </p:cNvPr>
          <p:cNvSpPr>
            <a:spLocks noGrp="1"/>
          </p:cNvSpPr>
          <p:nvPr>
            <p:ph idx="13" hasCustomPrompt="1"/>
          </p:nvPr>
        </p:nvSpPr>
        <p:spPr>
          <a:xfrm>
            <a:off x="590028" y="5301570"/>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2" name="Content Placeholder 2">
            <a:extLst>
              <a:ext uri="{FF2B5EF4-FFF2-40B4-BE49-F238E27FC236}">
                <a16:creationId xmlns:a16="http://schemas.microsoft.com/office/drawing/2014/main" id="{AD10DE9D-DB0C-2AC6-D9AE-AFF2F6B25D10}"/>
              </a:ext>
            </a:extLst>
          </p:cNvPr>
          <p:cNvSpPr>
            <a:spLocks noGrp="1"/>
          </p:cNvSpPr>
          <p:nvPr>
            <p:ph idx="14" hasCustomPrompt="1"/>
          </p:nvPr>
        </p:nvSpPr>
        <p:spPr>
          <a:xfrm>
            <a:off x="590028" y="5854778"/>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6" name="Graphic 4">
            <a:extLst>
              <a:ext uri="{FF2B5EF4-FFF2-40B4-BE49-F238E27FC236}">
                <a16:creationId xmlns:a16="http://schemas.microsoft.com/office/drawing/2014/main" id="{5E72E090-FB27-46C1-8E8E-D023176FB50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8591446" y="549957"/>
            <a:ext cx="3176013" cy="698272"/>
          </a:xfrm>
          <a:prstGeom prst="rect">
            <a:avLst/>
          </a:prstGeom>
        </p:spPr>
      </p:pic>
      <p:sp>
        <p:nvSpPr>
          <p:cNvPr id="20" name="Content Placeholder 2">
            <a:extLst>
              <a:ext uri="{FF2B5EF4-FFF2-40B4-BE49-F238E27FC236}">
                <a16:creationId xmlns:a16="http://schemas.microsoft.com/office/drawing/2014/main" id="{9B7D66AD-BB18-DABD-0AEF-A14DD3B648C4}"/>
              </a:ext>
            </a:extLst>
          </p:cNvPr>
          <p:cNvSpPr>
            <a:spLocks noGrp="1"/>
          </p:cNvSpPr>
          <p:nvPr>
            <p:ph idx="11" hasCustomPrompt="1"/>
          </p:nvPr>
        </p:nvSpPr>
        <p:spPr>
          <a:xfrm>
            <a:off x="590028" y="4275961"/>
            <a:ext cx="6116493" cy="553208"/>
          </a:xfrm>
        </p:spPr>
        <p:txBody>
          <a:bodyPr anchor="ctr">
            <a:noAutofit/>
          </a:bodyPr>
          <a:lstStyle>
            <a:lvl1pPr marL="0" indent="0">
              <a:lnSpc>
                <a:spcPct val="100000"/>
              </a:lnSpc>
              <a:buNone/>
              <a:defRPr sz="24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1" name="Content Placeholder 2">
            <a:extLst>
              <a:ext uri="{FF2B5EF4-FFF2-40B4-BE49-F238E27FC236}">
                <a16:creationId xmlns:a16="http://schemas.microsoft.com/office/drawing/2014/main" id="{C308DF14-60AD-498A-E08B-815DD343383B}"/>
              </a:ext>
            </a:extLst>
          </p:cNvPr>
          <p:cNvSpPr>
            <a:spLocks noGrp="1"/>
          </p:cNvSpPr>
          <p:nvPr>
            <p:ph idx="12" hasCustomPrompt="1"/>
          </p:nvPr>
        </p:nvSpPr>
        <p:spPr>
          <a:xfrm>
            <a:off x="590028" y="4797695"/>
            <a:ext cx="6116493" cy="454547"/>
          </a:xfrm>
        </p:spPr>
        <p:txBody>
          <a:bodyPr anchor="ctr">
            <a:noAutofit/>
          </a:bodyPr>
          <a:lstStyle>
            <a:lvl1pPr marL="0" indent="0">
              <a:lnSpc>
                <a:spcPct val="100000"/>
              </a:lnSpc>
              <a:buNone/>
              <a:defRPr sz="1575"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Tree>
    <p:extLst>
      <p:ext uri="{BB962C8B-B14F-4D97-AF65-F5344CB8AC3E}">
        <p14:creationId xmlns:p14="http://schemas.microsoft.com/office/powerpoint/2010/main" val="3391487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C">
    <p:bg>
      <p:bgPr>
        <a:solidFill>
          <a:schemeClr val="tx1"/>
        </a:solidFill>
        <a:effectLst/>
      </p:bgPr>
    </p:bg>
    <p:spTree>
      <p:nvGrpSpPr>
        <p:cNvPr id="1" name=""/>
        <p:cNvGrpSpPr/>
        <p:nvPr/>
      </p:nvGrpSpPr>
      <p:grpSpPr>
        <a:xfrm>
          <a:off x="0" y="0"/>
          <a:ext cx="0" cy="0"/>
          <a:chOff x="0" y="0"/>
          <a:chExt cx="0" cy="0"/>
        </a:xfrm>
      </p:grpSpPr>
      <p:pic>
        <p:nvPicPr>
          <p:cNvPr id="4" name="Picture 3" descr="A colorful swirly spiral&#10;&#10;Description automatically generated with medium confidence">
            <a:extLst>
              <a:ext uri="{FF2B5EF4-FFF2-40B4-BE49-F238E27FC236}">
                <a16:creationId xmlns:a16="http://schemas.microsoft.com/office/drawing/2014/main" id="{0CBB96E5-C5F1-75C5-E7C5-C540E1666A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4658713" flipH="1" flipV="1">
            <a:off x="6003835" y="3410163"/>
            <a:ext cx="11527251" cy="6297405"/>
          </a:xfrm>
          <a:prstGeom prst="rect">
            <a:avLst/>
          </a:prstGeom>
        </p:spPr>
      </p:pic>
      <p:sp>
        <p:nvSpPr>
          <p:cNvPr id="3" name="Title Placeholder 1">
            <a:extLst>
              <a:ext uri="{FF2B5EF4-FFF2-40B4-BE49-F238E27FC236}">
                <a16:creationId xmlns:a16="http://schemas.microsoft.com/office/drawing/2014/main" id="{A4E28C8B-0E87-CB78-88EC-8BD3FDFB4C55}"/>
              </a:ext>
            </a:extLst>
          </p:cNvPr>
          <p:cNvSpPr>
            <a:spLocks noGrp="1"/>
          </p:cNvSpPr>
          <p:nvPr>
            <p:ph type="title" hasCustomPrompt="1"/>
          </p:nvPr>
        </p:nvSpPr>
        <p:spPr bwMode="auto">
          <a:xfrm>
            <a:off x="590028" y="977419"/>
            <a:ext cx="7021347" cy="1438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11" name="Content Placeholder 2">
            <a:extLst>
              <a:ext uri="{FF2B5EF4-FFF2-40B4-BE49-F238E27FC236}">
                <a16:creationId xmlns:a16="http://schemas.microsoft.com/office/drawing/2014/main" id="{7DE40519-6A24-BD03-08DF-EFFF246E5A32}"/>
              </a:ext>
            </a:extLst>
          </p:cNvPr>
          <p:cNvSpPr>
            <a:spLocks noGrp="1"/>
          </p:cNvSpPr>
          <p:nvPr>
            <p:ph idx="13" hasCustomPrompt="1"/>
          </p:nvPr>
        </p:nvSpPr>
        <p:spPr>
          <a:xfrm>
            <a:off x="590028" y="5301570"/>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2" name="Content Placeholder 2">
            <a:extLst>
              <a:ext uri="{FF2B5EF4-FFF2-40B4-BE49-F238E27FC236}">
                <a16:creationId xmlns:a16="http://schemas.microsoft.com/office/drawing/2014/main" id="{AD10DE9D-DB0C-2AC6-D9AE-AFF2F6B25D10}"/>
              </a:ext>
            </a:extLst>
          </p:cNvPr>
          <p:cNvSpPr>
            <a:spLocks noGrp="1"/>
          </p:cNvSpPr>
          <p:nvPr>
            <p:ph idx="14" hasCustomPrompt="1"/>
          </p:nvPr>
        </p:nvSpPr>
        <p:spPr>
          <a:xfrm>
            <a:off x="590028" y="5854778"/>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5" name="Graphic 4">
            <a:extLst>
              <a:ext uri="{FF2B5EF4-FFF2-40B4-BE49-F238E27FC236}">
                <a16:creationId xmlns:a16="http://schemas.microsoft.com/office/drawing/2014/main" id="{7AE8C4B9-1604-CE64-C73D-DDFDBA69CA6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8591446" y="549957"/>
            <a:ext cx="3176013" cy="698272"/>
          </a:xfrm>
          <a:prstGeom prst="rect">
            <a:avLst/>
          </a:prstGeom>
        </p:spPr>
      </p:pic>
      <p:sp>
        <p:nvSpPr>
          <p:cNvPr id="13" name="Content Placeholder 2">
            <a:extLst>
              <a:ext uri="{FF2B5EF4-FFF2-40B4-BE49-F238E27FC236}">
                <a16:creationId xmlns:a16="http://schemas.microsoft.com/office/drawing/2014/main" id="{BAE24E6A-BC66-3490-9760-B4B1A4FC1E7E}"/>
              </a:ext>
            </a:extLst>
          </p:cNvPr>
          <p:cNvSpPr>
            <a:spLocks noGrp="1"/>
          </p:cNvSpPr>
          <p:nvPr>
            <p:ph idx="11" hasCustomPrompt="1"/>
          </p:nvPr>
        </p:nvSpPr>
        <p:spPr>
          <a:xfrm>
            <a:off x="590028" y="4275961"/>
            <a:ext cx="6116493" cy="553208"/>
          </a:xfrm>
        </p:spPr>
        <p:txBody>
          <a:bodyPr anchor="ctr">
            <a:noAutofit/>
          </a:bodyPr>
          <a:lstStyle>
            <a:lvl1pPr marL="0" indent="0">
              <a:lnSpc>
                <a:spcPct val="100000"/>
              </a:lnSpc>
              <a:buNone/>
              <a:defRPr sz="24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4" name="Content Placeholder 2">
            <a:extLst>
              <a:ext uri="{FF2B5EF4-FFF2-40B4-BE49-F238E27FC236}">
                <a16:creationId xmlns:a16="http://schemas.microsoft.com/office/drawing/2014/main" id="{1311AE9E-3642-792A-9B90-7DA64A805892}"/>
              </a:ext>
            </a:extLst>
          </p:cNvPr>
          <p:cNvSpPr>
            <a:spLocks noGrp="1"/>
          </p:cNvSpPr>
          <p:nvPr>
            <p:ph idx="12" hasCustomPrompt="1"/>
          </p:nvPr>
        </p:nvSpPr>
        <p:spPr>
          <a:xfrm>
            <a:off x="590028" y="4797695"/>
            <a:ext cx="6116493" cy="454547"/>
          </a:xfrm>
        </p:spPr>
        <p:txBody>
          <a:bodyPr anchor="ctr">
            <a:noAutofit/>
          </a:bodyPr>
          <a:lstStyle>
            <a:lvl1pPr marL="0" indent="0">
              <a:lnSpc>
                <a:spcPct val="100000"/>
              </a:lnSpc>
              <a:buNone/>
              <a:defRPr sz="1575"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Tree>
    <p:extLst>
      <p:ext uri="{BB962C8B-B14F-4D97-AF65-F5344CB8AC3E}">
        <p14:creationId xmlns:p14="http://schemas.microsoft.com/office/powerpoint/2010/main" val="2675748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A4E28C8B-0E87-CB78-88EC-8BD3FDFB4C55}"/>
              </a:ext>
            </a:extLst>
          </p:cNvPr>
          <p:cNvSpPr>
            <a:spLocks noGrp="1"/>
          </p:cNvSpPr>
          <p:nvPr>
            <p:ph type="title" hasCustomPrompt="1"/>
          </p:nvPr>
        </p:nvSpPr>
        <p:spPr bwMode="auto">
          <a:xfrm>
            <a:off x="590028" y="977419"/>
            <a:ext cx="7021347" cy="14382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11" name="Content Placeholder 2">
            <a:extLst>
              <a:ext uri="{FF2B5EF4-FFF2-40B4-BE49-F238E27FC236}">
                <a16:creationId xmlns:a16="http://schemas.microsoft.com/office/drawing/2014/main" id="{7DE40519-6A24-BD03-08DF-EFFF246E5A32}"/>
              </a:ext>
            </a:extLst>
          </p:cNvPr>
          <p:cNvSpPr>
            <a:spLocks noGrp="1"/>
          </p:cNvSpPr>
          <p:nvPr>
            <p:ph idx="13" hasCustomPrompt="1"/>
          </p:nvPr>
        </p:nvSpPr>
        <p:spPr>
          <a:xfrm>
            <a:off x="590028" y="5301570"/>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2" name="Content Placeholder 2">
            <a:extLst>
              <a:ext uri="{FF2B5EF4-FFF2-40B4-BE49-F238E27FC236}">
                <a16:creationId xmlns:a16="http://schemas.microsoft.com/office/drawing/2014/main" id="{AD10DE9D-DB0C-2AC6-D9AE-AFF2F6B25D10}"/>
              </a:ext>
            </a:extLst>
          </p:cNvPr>
          <p:cNvSpPr>
            <a:spLocks noGrp="1"/>
          </p:cNvSpPr>
          <p:nvPr>
            <p:ph idx="14" hasCustomPrompt="1"/>
          </p:nvPr>
        </p:nvSpPr>
        <p:spPr>
          <a:xfrm>
            <a:off x="590028" y="5854778"/>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5" name="Graphic 4">
            <a:extLst>
              <a:ext uri="{FF2B5EF4-FFF2-40B4-BE49-F238E27FC236}">
                <a16:creationId xmlns:a16="http://schemas.microsoft.com/office/drawing/2014/main" id="{7AE8C4B9-1604-CE64-C73D-DDFDBA69CA6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591446" y="549957"/>
            <a:ext cx="3176013" cy="698272"/>
          </a:xfrm>
          <a:prstGeom prst="rect">
            <a:avLst/>
          </a:prstGeom>
        </p:spPr>
      </p:pic>
      <p:sp>
        <p:nvSpPr>
          <p:cNvPr id="13" name="Content Placeholder 2">
            <a:extLst>
              <a:ext uri="{FF2B5EF4-FFF2-40B4-BE49-F238E27FC236}">
                <a16:creationId xmlns:a16="http://schemas.microsoft.com/office/drawing/2014/main" id="{BAE24E6A-BC66-3490-9760-B4B1A4FC1E7E}"/>
              </a:ext>
            </a:extLst>
          </p:cNvPr>
          <p:cNvSpPr>
            <a:spLocks noGrp="1"/>
          </p:cNvSpPr>
          <p:nvPr>
            <p:ph idx="11" hasCustomPrompt="1"/>
          </p:nvPr>
        </p:nvSpPr>
        <p:spPr>
          <a:xfrm>
            <a:off x="590028" y="4275961"/>
            <a:ext cx="6116493" cy="553208"/>
          </a:xfrm>
        </p:spPr>
        <p:txBody>
          <a:bodyPr anchor="ctr">
            <a:noAutofit/>
          </a:bodyPr>
          <a:lstStyle>
            <a:lvl1pPr marL="0" indent="0">
              <a:lnSpc>
                <a:spcPct val="100000"/>
              </a:lnSpc>
              <a:buNone/>
              <a:defRPr sz="24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4" name="Content Placeholder 2">
            <a:extLst>
              <a:ext uri="{FF2B5EF4-FFF2-40B4-BE49-F238E27FC236}">
                <a16:creationId xmlns:a16="http://schemas.microsoft.com/office/drawing/2014/main" id="{1311AE9E-3642-792A-9B90-7DA64A805892}"/>
              </a:ext>
            </a:extLst>
          </p:cNvPr>
          <p:cNvSpPr>
            <a:spLocks noGrp="1"/>
          </p:cNvSpPr>
          <p:nvPr>
            <p:ph idx="12" hasCustomPrompt="1"/>
          </p:nvPr>
        </p:nvSpPr>
        <p:spPr>
          <a:xfrm>
            <a:off x="590028" y="4797695"/>
            <a:ext cx="6116493" cy="454547"/>
          </a:xfrm>
        </p:spPr>
        <p:txBody>
          <a:bodyPr anchor="ctr">
            <a:noAutofit/>
          </a:bodyPr>
          <a:lstStyle>
            <a:lvl1pPr marL="0" indent="0">
              <a:lnSpc>
                <a:spcPct val="100000"/>
              </a:lnSpc>
              <a:buNone/>
              <a:defRPr sz="1575"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pic>
        <p:nvPicPr>
          <p:cNvPr id="5" name="Picture 4">
            <a:extLst>
              <a:ext uri="{FF2B5EF4-FFF2-40B4-BE49-F238E27FC236}">
                <a16:creationId xmlns:a16="http://schemas.microsoft.com/office/drawing/2014/main" id="{0746DE9E-C405-378C-6035-E28DF701929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rot="17415644">
            <a:off x="6913863" y="2095960"/>
            <a:ext cx="7772400" cy="5858015"/>
          </a:xfrm>
          <a:prstGeom prst="rect">
            <a:avLst/>
          </a:prstGeom>
        </p:spPr>
      </p:pic>
    </p:spTree>
    <p:extLst>
      <p:ext uri="{BB962C8B-B14F-4D97-AF65-F5344CB8AC3E}">
        <p14:creationId xmlns:p14="http://schemas.microsoft.com/office/powerpoint/2010/main" val="4075921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Imag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userDrawn="1"/>
        </p:nvSpPr>
        <p:spPr>
          <a:xfrm>
            <a:off x="0" y="6087293"/>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5" name="Picture Placeholder 4">
            <a:extLst>
              <a:ext uri="{FF2B5EF4-FFF2-40B4-BE49-F238E27FC236}">
                <a16:creationId xmlns:a16="http://schemas.microsoft.com/office/drawing/2014/main" id="{9F6F8F16-4936-ABBF-084C-74F6E29C5144}"/>
              </a:ext>
            </a:extLst>
          </p:cNvPr>
          <p:cNvSpPr>
            <a:spLocks noGrp="1"/>
          </p:cNvSpPr>
          <p:nvPr>
            <p:ph type="pic" sz="quarter" idx="10"/>
          </p:nvPr>
        </p:nvSpPr>
        <p:spPr>
          <a:xfrm>
            <a:off x="7663544" y="0"/>
            <a:ext cx="4528457" cy="6858000"/>
          </a:xfrm>
        </p:spPr>
        <p:txBody>
          <a:bodyPr/>
          <a:lstStyle>
            <a:lvl1pPr marL="0" indent="0">
              <a:buNone/>
              <a:defRPr/>
            </a:lvl1pPr>
          </a:lstStyle>
          <a:p>
            <a:endParaRPr lang="en-US" dirty="0"/>
          </a:p>
        </p:txBody>
      </p:sp>
      <p:sp>
        <p:nvSpPr>
          <p:cNvPr id="3" name="Title Placeholder 1">
            <a:extLst>
              <a:ext uri="{FF2B5EF4-FFF2-40B4-BE49-F238E27FC236}">
                <a16:creationId xmlns:a16="http://schemas.microsoft.com/office/drawing/2014/main" id="{D13F84E4-3206-6908-89EF-95DEA81CCC7B}"/>
              </a:ext>
            </a:extLst>
          </p:cNvPr>
          <p:cNvSpPr>
            <a:spLocks noGrp="1"/>
          </p:cNvSpPr>
          <p:nvPr>
            <p:ph type="title" hasCustomPrompt="1"/>
          </p:nvPr>
        </p:nvSpPr>
        <p:spPr bwMode="auto">
          <a:xfrm>
            <a:off x="590028" y="1489475"/>
            <a:ext cx="7021347" cy="1438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US" dirty="0"/>
              <a:t>This is the default title slide</a:t>
            </a:r>
            <a:endParaRPr lang="en-US" altLang="en-US" dirty="0"/>
          </a:p>
        </p:txBody>
      </p:sp>
      <p:sp>
        <p:nvSpPr>
          <p:cNvPr id="7" name="Content Placeholder 2">
            <a:extLst>
              <a:ext uri="{FF2B5EF4-FFF2-40B4-BE49-F238E27FC236}">
                <a16:creationId xmlns:a16="http://schemas.microsoft.com/office/drawing/2014/main" id="{2FC1C0B3-C133-DBDB-BA8D-608329198065}"/>
              </a:ext>
            </a:extLst>
          </p:cNvPr>
          <p:cNvSpPr>
            <a:spLocks noGrp="1"/>
          </p:cNvSpPr>
          <p:nvPr>
            <p:ph idx="13" hasCustomPrompt="1"/>
          </p:nvPr>
        </p:nvSpPr>
        <p:spPr>
          <a:xfrm>
            <a:off x="590028" y="5301570"/>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10" name="Content Placeholder 2">
            <a:extLst>
              <a:ext uri="{FF2B5EF4-FFF2-40B4-BE49-F238E27FC236}">
                <a16:creationId xmlns:a16="http://schemas.microsoft.com/office/drawing/2014/main" id="{5FC950E4-6806-3781-EDA7-14D92E20F12A}"/>
              </a:ext>
            </a:extLst>
          </p:cNvPr>
          <p:cNvSpPr>
            <a:spLocks noGrp="1"/>
          </p:cNvSpPr>
          <p:nvPr>
            <p:ph idx="14" hasCustomPrompt="1"/>
          </p:nvPr>
        </p:nvSpPr>
        <p:spPr>
          <a:xfrm>
            <a:off x="590028" y="5854778"/>
            <a:ext cx="6116493" cy="553208"/>
          </a:xfrm>
        </p:spPr>
        <p:txBody>
          <a:bodyPr anchor="ctr">
            <a:normAutofit/>
          </a:bodyPr>
          <a:lstStyle>
            <a:lvl1pPr marL="0" indent="0">
              <a:lnSpc>
                <a:spcPct val="100000"/>
              </a:lnSpc>
              <a:buNone/>
              <a:defRPr sz="1800" b="0" i="0">
                <a:solidFill>
                  <a:srgbClr val="E6E6E6"/>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1" name="Graphic 4">
            <a:extLst>
              <a:ext uri="{FF2B5EF4-FFF2-40B4-BE49-F238E27FC236}">
                <a16:creationId xmlns:a16="http://schemas.microsoft.com/office/drawing/2014/main" id="{DB6FEFC6-9CF4-AC13-176C-A0AE276B2C4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90027" y="549957"/>
            <a:ext cx="3176013" cy="698272"/>
          </a:xfrm>
          <a:prstGeom prst="rect">
            <a:avLst/>
          </a:prstGeom>
        </p:spPr>
      </p:pic>
      <p:sp>
        <p:nvSpPr>
          <p:cNvPr id="16" name="Content Placeholder 2">
            <a:extLst>
              <a:ext uri="{FF2B5EF4-FFF2-40B4-BE49-F238E27FC236}">
                <a16:creationId xmlns:a16="http://schemas.microsoft.com/office/drawing/2014/main" id="{4E1C3E0E-3DF5-41E4-F542-BAD01FA08259}"/>
              </a:ext>
            </a:extLst>
          </p:cNvPr>
          <p:cNvSpPr>
            <a:spLocks noGrp="1"/>
          </p:cNvSpPr>
          <p:nvPr>
            <p:ph idx="11" hasCustomPrompt="1"/>
          </p:nvPr>
        </p:nvSpPr>
        <p:spPr>
          <a:xfrm>
            <a:off x="590028" y="4275961"/>
            <a:ext cx="6116493" cy="553208"/>
          </a:xfrm>
        </p:spPr>
        <p:txBody>
          <a:bodyPr anchor="ctr">
            <a:noAutofit/>
          </a:bodyPr>
          <a:lstStyle>
            <a:lvl1pPr marL="0" indent="0">
              <a:lnSpc>
                <a:spcPct val="100000"/>
              </a:lnSpc>
              <a:buNone/>
              <a:defRPr sz="2400" b="1" i="0">
                <a:solidFill>
                  <a:schemeClr val="bg1"/>
                </a:solidFill>
                <a:latin typeface="Kanit SemiBold" pitchFamily="2" charset="-34"/>
                <a:cs typeface="Kanit SemiBold"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7" name="Content Placeholder 2">
            <a:extLst>
              <a:ext uri="{FF2B5EF4-FFF2-40B4-BE49-F238E27FC236}">
                <a16:creationId xmlns:a16="http://schemas.microsoft.com/office/drawing/2014/main" id="{E2EFD419-D1D2-661D-9C17-698B1C0A3D04}"/>
              </a:ext>
            </a:extLst>
          </p:cNvPr>
          <p:cNvSpPr>
            <a:spLocks noGrp="1"/>
          </p:cNvSpPr>
          <p:nvPr>
            <p:ph idx="12" hasCustomPrompt="1"/>
          </p:nvPr>
        </p:nvSpPr>
        <p:spPr>
          <a:xfrm>
            <a:off x="590028" y="4797695"/>
            <a:ext cx="6116493" cy="454547"/>
          </a:xfrm>
        </p:spPr>
        <p:txBody>
          <a:bodyPr anchor="ctr">
            <a:noAutofit/>
          </a:bodyPr>
          <a:lstStyle>
            <a:lvl1pPr marL="0" indent="0">
              <a:lnSpc>
                <a:spcPct val="100000"/>
              </a:lnSpc>
              <a:buNone/>
              <a:defRPr sz="1575"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18" name="Rectangle 17">
            <a:extLst>
              <a:ext uri="{FF2B5EF4-FFF2-40B4-BE49-F238E27FC236}">
                <a16:creationId xmlns:a16="http://schemas.microsoft.com/office/drawing/2014/main" id="{FAEF6944-B6ED-0C9B-3E0D-D4FC5CCB22CC}"/>
              </a:ext>
            </a:extLst>
          </p:cNvPr>
          <p:cNvSpPr/>
          <p:nvPr userDrawn="1"/>
        </p:nvSpPr>
        <p:spPr>
          <a:xfrm>
            <a:off x="7663544" y="0"/>
            <a:ext cx="4528457" cy="6858000"/>
          </a:xfrm>
          <a:prstGeom prst="rect">
            <a:avLst/>
          </a:prstGeom>
          <a:solidFill>
            <a:schemeClr val="accent3">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76097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chemeClr val="tx1"/>
        </a:solidFill>
        <a:effectLst/>
      </p:bgPr>
    </p:bg>
    <p:spTree>
      <p:nvGrpSpPr>
        <p:cNvPr id="1" name=""/>
        <p:cNvGrpSpPr/>
        <p:nvPr/>
      </p:nvGrpSpPr>
      <p:grpSpPr>
        <a:xfrm>
          <a:off x="0" y="0"/>
          <a:ext cx="0" cy="0"/>
          <a:chOff x="0" y="0"/>
          <a:chExt cx="0" cy="0"/>
        </a:xfrm>
      </p:grpSpPr>
      <p:pic>
        <p:nvPicPr>
          <p:cNvPr id="22" name="Picture 21" descr="A colorful snake on a black background&#10;&#10;Description automatically generated">
            <a:extLst>
              <a:ext uri="{FF2B5EF4-FFF2-40B4-BE49-F238E27FC236}">
                <a16:creationId xmlns:a16="http://schemas.microsoft.com/office/drawing/2014/main" id="{D7CF0CA6-5889-F10C-C17B-8CE03EF249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120201">
            <a:off x="5887551" y="-4125552"/>
            <a:ext cx="7847141" cy="6864415"/>
          </a:xfrm>
          <a:prstGeom prst="rect">
            <a:avLst/>
          </a:prstGeom>
        </p:spPr>
      </p:pic>
      <p:sp>
        <p:nvSpPr>
          <p:cNvPr id="2" name="Rectangle 1">
            <a:extLst>
              <a:ext uri="{FF2B5EF4-FFF2-40B4-BE49-F238E27FC236}">
                <a16:creationId xmlns:a16="http://schemas.microsoft.com/office/drawing/2014/main" id="{BBB12E87-3B96-7F05-48CB-19DAB2A3F9A6}"/>
              </a:ext>
            </a:extLst>
          </p:cNvPr>
          <p:cNvSpPr/>
          <p:nvPr userDrawn="1"/>
        </p:nvSpPr>
        <p:spPr>
          <a:xfrm>
            <a:off x="0" y="6791327"/>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3" name="Title 1">
            <a:extLst>
              <a:ext uri="{FF2B5EF4-FFF2-40B4-BE49-F238E27FC236}">
                <a16:creationId xmlns:a16="http://schemas.microsoft.com/office/drawing/2014/main" id="{A21ABE85-BED3-368D-C493-1F177F928C4B}"/>
              </a:ext>
            </a:extLst>
          </p:cNvPr>
          <p:cNvSpPr>
            <a:spLocks noGrp="1"/>
          </p:cNvSpPr>
          <p:nvPr>
            <p:ph type="title" hasCustomPrompt="1"/>
          </p:nvPr>
        </p:nvSpPr>
        <p:spPr>
          <a:xfrm>
            <a:off x="590029" y="561942"/>
            <a:ext cx="6137623" cy="71188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4050" b="1" i="0">
                <a:gradFill flip="none" rotWithShape="1">
                  <a:gsLst>
                    <a:gs pos="0">
                      <a:schemeClr val="accent4"/>
                    </a:gs>
                    <a:gs pos="100000">
                      <a:schemeClr val="accent1"/>
                    </a:gs>
                  </a:gsLst>
                  <a:lin ang="0" scaled="1"/>
                  <a:tileRect/>
                </a:gradFill>
                <a:latin typeface="Kanit SemiBold" pitchFamily="2" charset="-34"/>
                <a:cs typeface="Kanit SemiBold" pitchFamily="2" charset="-34"/>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dirty="0"/>
              <a:t>First Name</a:t>
            </a:r>
            <a:endParaRPr lang="en-US" dirty="0"/>
          </a:p>
        </p:txBody>
      </p:sp>
      <p:sp>
        <p:nvSpPr>
          <p:cNvPr id="4" name="Content Placeholder 2">
            <a:extLst>
              <a:ext uri="{FF2B5EF4-FFF2-40B4-BE49-F238E27FC236}">
                <a16:creationId xmlns:a16="http://schemas.microsoft.com/office/drawing/2014/main" id="{114E7824-6F70-8C5B-A61A-F9DC2BF81FB1}"/>
              </a:ext>
            </a:extLst>
          </p:cNvPr>
          <p:cNvSpPr>
            <a:spLocks noGrp="1"/>
          </p:cNvSpPr>
          <p:nvPr>
            <p:ph idx="1" hasCustomPrompt="1"/>
          </p:nvPr>
        </p:nvSpPr>
        <p:spPr>
          <a:xfrm>
            <a:off x="590029" y="2700596"/>
            <a:ext cx="6035252" cy="647786"/>
          </a:xfrm>
        </p:spPr>
        <p:txBody>
          <a:bodyPr anchor="t">
            <a:noAutofit/>
          </a:bodyPr>
          <a:lstStyle>
            <a:lvl1pPr marL="0" indent="0">
              <a:lnSpc>
                <a:spcPct val="100000"/>
              </a:lnSpc>
              <a:buNone/>
              <a:defRPr sz="24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5" name="Picture Placeholder 2">
            <a:extLst>
              <a:ext uri="{FF2B5EF4-FFF2-40B4-BE49-F238E27FC236}">
                <a16:creationId xmlns:a16="http://schemas.microsoft.com/office/drawing/2014/main" id="{B8A75621-9208-9D37-A8F9-BF25A9894625}"/>
              </a:ext>
            </a:extLst>
          </p:cNvPr>
          <p:cNvSpPr>
            <a:spLocks noGrp="1"/>
          </p:cNvSpPr>
          <p:nvPr>
            <p:ph type="pic" sz="quarter" idx="15"/>
          </p:nvPr>
        </p:nvSpPr>
        <p:spPr>
          <a:xfrm>
            <a:off x="9504219" y="561942"/>
            <a:ext cx="2263240" cy="2263240"/>
          </a:xfrm>
          <a:prstGeom prst="ellipse">
            <a:avLst/>
          </a:prstGeom>
          <a:solidFill>
            <a:schemeClr val="tx1"/>
          </a:solidFill>
        </p:spPr>
        <p:txBody>
          <a:bodyPr/>
          <a:lstStyle>
            <a:lvl1pPr>
              <a:defRPr>
                <a:solidFill>
                  <a:schemeClr val="bg1"/>
                </a:solidFill>
              </a:defRPr>
            </a:lvl1pPr>
          </a:lstStyle>
          <a:p>
            <a:endParaRPr lang="en-US" dirty="0"/>
          </a:p>
        </p:txBody>
      </p:sp>
      <p:sp>
        <p:nvSpPr>
          <p:cNvPr id="6" name="Content Placeholder 2">
            <a:extLst>
              <a:ext uri="{FF2B5EF4-FFF2-40B4-BE49-F238E27FC236}">
                <a16:creationId xmlns:a16="http://schemas.microsoft.com/office/drawing/2014/main" id="{F2DAFEE0-0008-D8FD-4612-B7A0A5F16012}"/>
              </a:ext>
            </a:extLst>
          </p:cNvPr>
          <p:cNvSpPr>
            <a:spLocks noGrp="1"/>
          </p:cNvSpPr>
          <p:nvPr>
            <p:ph idx="12" hasCustomPrompt="1"/>
          </p:nvPr>
        </p:nvSpPr>
        <p:spPr>
          <a:xfrm>
            <a:off x="1365883" y="4935742"/>
            <a:ext cx="5336557" cy="553208"/>
          </a:xfrm>
        </p:spPr>
        <p:txBody>
          <a:bodyPr anchor="ctr">
            <a:normAutofit/>
          </a:bodyPr>
          <a:lstStyle>
            <a:lvl1pPr marL="0" indent="0">
              <a:lnSpc>
                <a:spcPct val="100000"/>
              </a:lnSpc>
              <a:buNone/>
              <a:defRPr sz="18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7" name="Content Placeholder 2">
            <a:extLst>
              <a:ext uri="{FF2B5EF4-FFF2-40B4-BE49-F238E27FC236}">
                <a16:creationId xmlns:a16="http://schemas.microsoft.com/office/drawing/2014/main" id="{6ACFA094-324A-C81E-60C7-CFA7C3D1D9EC}"/>
              </a:ext>
            </a:extLst>
          </p:cNvPr>
          <p:cNvSpPr>
            <a:spLocks noGrp="1"/>
          </p:cNvSpPr>
          <p:nvPr>
            <p:ph idx="13" hasCustomPrompt="1"/>
          </p:nvPr>
        </p:nvSpPr>
        <p:spPr>
          <a:xfrm>
            <a:off x="1365883" y="5456720"/>
            <a:ext cx="5336557" cy="553208"/>
          </a:xfrm>
        </p:spPr>
        <p:txBody>
          <a:bodyPr anchor="ctr">
            <a:normAutofit/>
          </a:bodyPr>
          <a:lstStyle>
            <a:lvl1pPr marL="0" indent="0">
              <a:lnSpc>
                <a:spcPct val="100000"/>
              </a:lnSpc>
              <a:buNone/>
              <a:defRPr sz="18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8" name="Content Placeholder 2">
            <a:extLst>
              <a:ext uri="{FF2B5EF4-FFF2-40B4-BE49-F238E27FC236}">
                <a16:creationId xmlns:a16="http://schemas.microsoft.com/office/drawing/2014/main" id="{3BC06D84-B444-738F-4FAA-0E703DAF5A2A}"/>
              </a:ext>
            </a:extLst>
          </p:cNvPr>
          <p:cNvSpPr>
            <a:spLocks noGrp="1"/>
          </p:cNvSpPr>
          <p:nvPr>
            <p:ph idx="14" hasCustomPrompt="1"/>
          </p:nvPr>
        </p:nvSpPr>
        <p:spPr>
          <a:xfrm>
            <a:off x="1365883" y="5977698"/>
            <a:ext cx="5336557" cy="553208"/>
          </a:xfrm>
        </p:spPr>
        <p:txBody>
          <a:bodyPr anchor="ctr">
            <a:normAutofit/>
          </a:bodyPr>
          <a:lstStyle>
            <a:lvl1pPr marL="0" indent="0">
              <a:lnSpc>
                <a:spcPct val="100000"/>
              </a:lnSpc>
              <a:buNone/>
              <a:defRPr sz="18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9" name="Content Placeholder 2">
            <a:extLst>
              <a:ext uri="{FF2B5EF4-FFF2-40B4-BE49-F238E27FC236}">
                <a16:creationId xmlns:a16="http://schemas.microsoft.com/office/drawing/2014/main" id="{84326385-D0EB-7C5D-38B8-8111D86FDDC9}"/>
              </a:ext>
            </a:extLst>
          </p:cNvPr>
          <p:cNvSpPr>
            <a:spLocks noGrp="1"/>
          </p:cNvSpPr>
          <p:nvPr>
            <p:ph idx="17" hasCustomPrompt="1"/>
          </p:nvPr>
        </p:nvSpPr>
        <p:spPr>
          <a:xfrm>
            <a:off x="590029" y="3228730"/>
            <a:ext cx="6035252" cy="647786"/>
          </a:xfrm>
        </p:spPr>
        <p:txBody>
          <a:bodyPr anchor="t">
            <a:normAutofit/>
          </a:bodyPr>
          <a:lstStyle>
            <a:lvl1pPr marL="0" indent="0">
              <a:lnSpc>
                <a:spcPct val="100000"/>
              </a:lnSpc>
              <a:buNone/>
              <a:defRPr sz="24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11" name="Content Placeholder 2">
            <a:extLst>
              <a:ext uri="{FF2B5EF4-FFF2-40B4-BE49-F238E27FC236}">
                <a16:creationId xmlns:a16="http://schemas.microsoft.com/office/drawing/2014/main" id="{DB33ADF5-EA43-CE2E-A6B7-78D67C2A1FEC}"/>
              </a:ext>
            </a:extLst>
          </p:cNvPr>
          <p:cNvSpPr>
            <a:spLocks noGrp="1"/>
          </p:cNvSpPr>
          <p:nvPr>
            <p:ph idx="19" hasCustomPrompt="1"/>
          </p:nvPr>
        </p:nvSpPr>
        <p:spPr>
          <a:xfrm>
            <a:off x="590028" y="1898307"/>
            <a:ext cx="6035251" cy="404813"/>
          </a:xfrm>
        </p:spPr>
        <p:txBody>
          <a:bodyPr anchor="t">
            <a:noAutofit/>
          </a:bodyPr>
          <a:lstStyle>
            <a:lvl1pPr marL="0" indent="0">
              <a:lnSpc>
                <a:spcPct val="100000"/>
              </a:lnSpc>
              <a:buNone/>
              <a:defRPr sz="1800"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12" name="Text Placeholder 41">
            <a:extLst>
              <a:ext uri="{FF2B5EF4-FFF2-40B4-BE49-F238E27FC236}">
                <a16:creationId xmlns:a16="http://schemas.microsoft.com/office/drawing/2014/main" id="{12FF48EA-B45A-6121-7CD9-11E4B4A14F9B}"/>
              </a:ext>
            </a:extLst>
          </p:cNvPr>
          <p:cNvSpPr>
            <a:spLocks noGrp="1"/>
          </p:cNvSpPr>
          <p:nvPr>
            <p:ph type="body" sz="quarter" idx="20" hasCustomPrompt="1"/>
          </p:nvPr>
        </p:nvSpPr>
        <p:spPr>
          <a:xfrm>
            <a:off x="590027" y="1278692"/>
            <a:ext cx="6137624" cy="711882"/>
          </a:xfrm>
        </p:spPr>
        <p:txBody>
          <a:bodyPr anchor="t">
            <a:noAutofit/>
          </a:bodyPr>
          <a:lstStyle>
            <a:lvl1pPr marL="0" indent="0">
              <a:lnSpc>
                <a:spcPct val="90000"/>
              </a:lnSpc>
              <a:buNone/>
              <a:defRPr sz="3000" b="1" i="0">
                <a:solidFill>
                  <a:schemeClr val="bg1"/>
                </a:solidFill>
                <a:latin typeface="Kanit SemiBold" pitchFamily="2" charset="-34"/>
                <a:cs typeface="Kanit SemiBold" pitchFamily="2" charset="-34"/>
              </a:defRPr>
            </a:lvl1pPr>
          </a:lstStyle>
          <a:p>
            <a:pPr lvl="0"/>
            <a:r>
              <a:rPr lang="en-US" dirty="0"/>
              <a:t>Second Name</a:t>
            </a:r>
          </a:p>
        </p:txBody>
      </p:sp>
      <p:sp>
        <p:nvSpPr>
          <p:cNvPr id="24" name="Content Placeholder 2">
            <a:extLst>
              <a:ext uri="{FF2B5EF4-FFF2-40B4-BE49-F238E27FC236}">
                <a16:creationId xmlns:a16="http://schemas.microsoft.com/office/drawing/2014/main" id="{229DD15D-35AB-AFCF-346B-A65619BB46F8}"/>
              </a:ext>
            </a:extLst>
          </p:cNvPr>
          <p:cNvSpPr>
            <a:spLocks noGrp="1"/>
          </p:cNvSpPr>
          <p:nvPr>
            <p:ph idx="18" hasCustomPrompt="1"/>
          </p:nvPr>
        </p:nvSpPr>
        <p:spPr>
          <a:xfrm>
            <a:off x="6727651" y="3228732"/>
            <a:ext cx="5039808" cy="3286127"/>
          </a:xfrm>
        </p:spPr>
        <p:txBody>
          <a:bodyPr anchor="t">
            <a:normAutofit/>
          </a:bodyPr>
          <a:lstStyle>
            <a:lvl1pPr marL="257175" indent="-257175">
              <a:lnSpc>
                <a:spcPct val="114000"/>
              </a:lnSpc>
              <a:buClr>
                <a:schemeClr val="bg1"/>
              </a:buClr>
              <a:buFont typeface="Arial" panose="020B0604020202020204" pitchFamily="34" charset="0"/>
              <a:buChar char="•"/>
              <a:defRPr sz="1575" b="0" i="0">
                <a:solidFill>
                  <a:schemeClr val="bg1"/>
                </a:solidFill>
                <a:latin typeface="Kanit Light" pitchFamily="2" charset="-34"/>
                <a:cs typeface="Kanit Light"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Tree>
    <p:extLst>
      <p:ext uri="{BB962C8B-B14F-4D97-AF65-F5344CB8AC3E}">
        <p14:creationId xmlns:p14="http://schemas.microsoft.com/office/powerpoint/2010/main" val="2624084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userDrawn="1"/>
        </p:nvSpPr>
        <p:spPr>
          <a:xfrm>
            <a:off x="0" y="6087293"/>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userDrawn="1"/>
        </p:nvSpPr>
        <p:spPr>
          <a:xfrm>
            <a:off x="0" y="605395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410D1F9D-5A73-9D15-7589-10B3BBA4382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994809" y="6316937"/>
            <a:ext cx="1989820" cy="437478"/>
          </a:xfrm>
          <a:prstGeom prst="rect">
            <a:avLst/>
          </a:prstGeom>
        </p:spPr>
      </p:pic>
      <p:sp>
        <p:nvSpPr>
          <p:cNvPr id="4" name="TextBox 3">
            <a:extLst>
              <a:ext uri="{FF2B5EF4-FFF2-40B4-BE49-F238E27FC236}">
                <a16:creationId xmlns:a16="http://schemas.microsoft.com/office/drawing/2014/main" id="{500FFF26-3869-5DF5-C401-863ED39EF407}"/>
              </a:ext>
            </a:extLst>
          </p:cNvPr>
          <p:cNvSpPr txBox="1"/>
          <p:nvPr userDrawn="1"/>
        </p:nvSpPr>
        <p:spPr>
          <a:xfrm>
            <a:off x="145393" y="6403347"/>
            <a:ext cx="1103187" cy="219291"/>
          </a:xfrm>
          <a:prstGeom prst="rect">
            <a:avLst/>
          </a:prstGeom>
          <a:noFill/>
        </p:spPr>
        <p:txBody>
          <a:bodyPr wrap="none" rtlCol="0">
            <a:spAutoFit/>
          </a:bodyPr>
          <a:lstStyle/>
          <a:p>
            <a:pPr algn="l"/>
            <a:r>
              <a:rPr lang="en-GB" sz="825" b="0" i="0" dirty="0">
                <a:solidFill>
                  <a:schemeClr val="bg1"/>
                </a:solidFill>
                <a:latin typeface="IBM Plex Sans" panose="020B0503050203000203" pitchFamily="34" charset="77"/>
              </a:rPr>
              <a:t>#</a:t>
            </a:r>
            <a:r>
              <a:rPr lang="en-GB" sz="825" b="0" i="0" dirty="0" err="1">
                <a:solidFill>
                  <a:schemeClr val="bg1"/>
                </a:solidFill>
                <a:latin typeface="IBM Plex Sans" panose="020B0503050203000203" pitchFamily="34" charset="77"/>
              </a:rPr>
              <a:t>PASSDataSummit</a:t>
            </a:r>
            <a:endParaRPr lang="en-US" sz="825" b="0" i="0" dirty="0">
              <a:solidFill>
                <a:schemeClr val="bg1"/>
              </a:solidFill>
              <a:latin typeface="IBM Plex Sans" panose="020B0503050203000203" pitchFamily="34" charset="77"/>
              <a:ea typeface="Roboto" panose="02000000000000000000" pitchFamily="2" charset="0"/>
            </a:endParaRPr>
          </a:p>
        </p:txBody>
      </p:sp>
      <p:sp>
        <p:nvSpPr>
          <p:cNvPr id="11" name="TextBox 10">
            <a:extLst>
              <a:ext uri="{FF2B5EF4-FFF2-40B4-BE49-F238E27FC236}">
                <a16:creationId xmlns:a16="http://schemas.microsoft.com/office/drawing/2014/main" id="{09051E15-380E-6B81-DB91-CD3641B1C5CC}"/>
              </a:ext>
            </a:extLst>
          </p:cNvPr>
          <p:cNvSpPr txBox="1"/>
          <p:nvPr userDrawn="1"/>
        </p:nvSpPr>
        <p:spPr>
          <a:xfrm>
            <a:off x="590029" y="4029042"/>
            <a:ext cx="9583057" cy="507831"/>
          </a:xfrm>
          <a:prstGeom prst="rect">
            <a:avLst/>
          </a:prstGeom>
          <a:noFill/>
        </p:spPr>
        <p:txBody>
          <a:bodyPr wrap="square" rtlCol="0">
            <a:spAutoFit/>
          </a:bodyPr>
          <a:lstStyle/>
          <a:p>
            <a:pPr algn="l"/>
            <a:r>
              <a:rPr lang="en-GB" sz="2700" b="1" i="0" dirty="0">
                <a:gradFill>
                  <a:gsLst>
                    <a:gs pos="0">
                      <a:schemeClr val="accent4"/>
                    </a:gs>
                    <a:gs pos="100000">
                      <a:schemeClr val="accent1"/>
                    </a:gs>
                  </a:gsLst>
                  <a:lin ang="0" scaled="1"/>
                </a:gradFill>
                <a:latin typeface="Kanit SemiBold" pitchFamily="2" charset="-34"/>
                <a:cs typeface="Kanit SemiBold" pitchFamily="2" charset="-34"/>
              </a:rPr>
              <a:t>Evaluate this session at:</a:t>
            </a:r>
            <a:endParaRPr lang="en-US" sz="2700" b="1" i="0" dirty="0">
              <a:gradFill>
                <a:gsLst>
                  <a:gs pos="0">
                    <a:schemeClr val="accent4"/>
                  </a:gs>
                  <a:gs pos="100000">
                    <a:schemeClr val="accent1"/>
                  </a:gs>
                </a:gsLst>
                <a:lin ang="0" scaled="1"/>
              </a:gradFill>
              <a:latin typeface="Kanit SemiBold" pitchFamily="2" charset="-34"/>
              <a:ea typeface="Roboto" panose="02000000000000000000" pitchFamily="2" charset="0"/>
              <a:cs typeface="Kanit SemiBold" pitchFamily="2" charset="-34"/>
            </a:endParaRPr>
          </a:p>
        </p:txBody>
      </p:sp>
      <p:sp>
        <p:nvSpPr>
          <p:cNvPr id="14" name="TextBox 13">
            <a:extLst>
              <a:ext uri="{FF2B5EF4-FFF2-40B4-BE49-F238E27FC236}">
                <a16:creationId xmlns:a16="http://schemas.microsoft.com/office/drawing/2014/main" id="{8259D2B6-4170-1C77-DD23-2F931F131B3E}"/>
              </a:ext>
            </a:extLst>
          </p:cNvPr>
          <p:cNvSpPr txBox="1"/>
          <p:nvPr userDrawn="1"/>
        </p:nvSpPr>
        <p:spPr>
          <a:xfrm>
            <a:off x="590029" y="4689443"/>
            <a:ext cx="9702548" cy="461665"/>
          </a:xfrm>
          <a:prstGeom prst="rect">
            <a:avLst/>
          </a:prstGeom>
          <a:noFill/>
        </p:spPr>
        <p:txBody>
          <a:bodyPr wrap="square" rtlCol="0">
            <a:spAutoFit/>
          </a:bodyPr>
          <a:lstStyle/>
          <a:p>
            <a:r>
              <a:rPr lang="en-GB" sz="2400" b="0" i="0" dirty="0" err="1">
                <a:solidFill>
                  <a:schemeClr val="bg1"/>
                </a:solidFill>
                <a:latin typeface="Kanit Light" pitchFamily="2" charset="-34"/>
                <a:cs typeface="Kanit Light" pitchFamily="2" charset="-34"/>
              </a:rPr>
              <a:t>www.PASSDataCommunitySummit.com</a:t>
            </a:r>
            <a:r>
              <a:rPr lang="en-GB" sz="2400" b="0" i="0" dirty="0">
                <a:solidFill>
                  <a:schemeClr val="bg1"/>
                </a:solidFill>
                <a:latin typeface="Kanit Light" pitchFamily="2" charset="-34"/>
                <a:cs typeface="Kanit Light" pitchFamily="2" charset="-34"/>
              </a:rPr>
              <a:t>/evaluation</a:t>
            </a:r>
            <a:endParaRPr lang="en-US" sz="2400" b="0" i="0" dirty="0">
              <a:solidFill>
                <a:schemeClr val="bg1"/>
              </a:solidFill>
              <a:latin typeface="Kanit Light" pitchFamily="2" charset="-34"/>
              <a:cs typeface="Kanit Light" pitchFamily="2" charset="-34"/>
            </a:endParaRPr>
          </a:p>
        </p:txBody>
      </p:sp>
      <p:sp>
        <p:nvSpPr>
          <p:cNvPr id="18" name="Title Placeholder 1">
            <a:extLst>
              <a:ext uri="{FF2B5EF4-FFF2-40B4-BE49-F238E27FC236}">
                <a16:creationId xmlns:a16="http://schemas.microsoft.com/office/drawing/2014/main" id="{DC7EF636-A03A-F033-ACB9-D79BE9995608}"/>
              </a:ext>
            </a:extLst>
          </p:cNvPr>
          <p:cNvSpPr txBox="1">
            <a:spLocks/>
          </p:cNvSpPr>
          <p:nvPr userDrawn="1"/>
        </p:nvSpPr>
        <p:spPr bwMode="auto">
          <a:xfrm>
            <a:off x="590028" y="977417"/>
            <a:ext cx="8045973" cy="20875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Autofit/>
          </a:bodyPr>
          <a:lstStyle>
            <a:lvl1pPr algn="l" rtl="0" eaLnBrk="1" fontAlgn="base" hangingPunct="1">
              <a:lnSpc>
                <a:spcPct val="90000"/>
              </a:lnSpc>
              <a:spcBef>
                <a:spcPct val="0"/>
              </a:spcBef>
              <a:spcAft>
                <a:spcPct val="0"/>
              </a:spcAft>
              <a:defRPr sz="4800" b="0" i="0" kern="1200">
                <a:gradFill>
                  <a:gsLst>
                    <a:gs pos="0">
                      <a:schemeClr val="accent4"/>
                    </a:gs>
                    <a:gs pos="100000">
                      <a:schemeClr val="accent1"/>
                    </a:gs>
                  </a:gsLst>
                  <a:lin ang="0" scaled="1"/>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5400" dirty="0">
                <a:solidFill>
                  <a:schemeClr val="bg1"/>
                </a:solidFill>
              </a:rPr>
              <a:t>Your feedback is important to us</a:t>
            </a:r>
            <a:endParaRPr lang="en-US" altLang="en-US" sz="5400" dirty="0">
              <a:solidFill>
                <a:schemeClr val="bg1"/>
              </a:solidFill>
            </a:endParaRPr>
          </a:p>
        </p:txBody>
      </p:sp>
      <p:sp>
        <p:nvSpPr>
          <p:cNvPr id="10" name="Picture Placeholder 9">
            <a:extLst>
              <a:ext uri="{FF2B5EF4-FFF2-40B4-BE49-F238E27FC236}">
                <a16:creationId xmlns:a16="http://schemas.microsoft.com/office/drawing/2014/main" id="{A2C66CBD-9CBB-6922-AB78-19B253BF9DA2}"/>
              </a:ext>
            </a:extLst>
          </p:cNvPr>
          <p:cNvSpPr>
            <a:spLocks noGrp="1"/>
          </p:cNvSpPr>
          <p:nvPr>
            <p:ph type="pic" sz="quarter" idx="10"/>
          </p:nvPr>
        </p:nvSpPr>
        <p:spPr>
          <a:xfrm>
            <a:off x="8800213" y="1010405"/>
            <a:ext cx="2418596" cy="2418597"/>
          </a:xfrm>
          <a:prstGeom prst="roundRect">
            <a:avLst/>
          </a:prstGeom>
        </p:spPr>
        <p:txBody>
          <a:bodyPr/>
          <a:lstStyle/>
          <a:p>
            <a:endParaRPr lang="en-US" dirty="0"/>
          </a:p>
        </p:txBody>
      </p:sp>
    </p:spTree>
    <p:extLst>
      <p:ext uri="{BB962C8B-B14F-4D97-AF65-F5344CB8AC3E}">
        <p14:creationId xmlns:p14="http://schemas.microsoft.com/office/powerpoint/2010/main" val="2134745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userDrawn="1"/>
        </p:nvSpPr>
        <p:spPr>
          <a:xfrm>
            <a:off x="0" y="6087293"/>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userDrawn="1"/>
        </p:nvSpPr>
        <p:spPr>
          <a:xfrm>
            <a:off x="0" y="605395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410D1F9D-5A73-9D15-7589-10B3BBA4382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994809" y="6316937"/>
            <a:ext cx="1989820" cy="437478"/>
          </a:xfrm>
          <a:prstGeom prst="rect">
            <a:avLst/>
          </a:prstGeom>
        </p:spPr>
      </p:pic>
      <p:sp>
        <p:nvSpPr>
          <p:cNvPr id="4" name="TextBox 3">
            <a:extLst>
              <a:ext uri="{FF2B5EF4-FFF2-40B4-BE49-F238E27FC236}">
                <a16:creationId xmlns:a16="http://schemas.microsoft.com/office/drawing/2014/main" id="{500FFF26-3869-5DF5-C401-863ED39EF407}"/>
              </a:ext>
            </a:extLst>
          </p:cNvPr>
          <p:cNvSpPr txBox="1"/>
          <p:nvPr userDrawn="1"/>
        </p:nvSpPr>
        <p:spPr>
          <a:xfrm>
            <a:off x="145393" y="6403347"/>
            <a:ext cx="1103187" cy="219291"/>
          </a:xfrm>
          <a:prstGeom prst="rect">
            <a:avLst/>
          </a:prstGeom>
          <a:noFill/>
        </p:spPr>
        <p:txBody>
          <a:bodyPr wrap="none" rtlCol="0">
            <a:spAutoFit/>
          </a:bodyPr>
          <a:lstStyle/>
          <a:p>
            <a:pPr algn="l"/>
            <a:r>
              <a:rPr lang="en-GB" sz="825" b="0" i="0" dirty="0">
                <a:solidFill>
                  <a:schemeClr val="bg1"/>
                </a:solidFill>
                <a:latin typeface="IBM Plex Sans" panose="020B0503050203000203" pitchFamily="34" charset="77"/>
              </a:rPr>
              <a:t>#</a:t>
            </a:r>
            <a:r>
              <a:rPr lang="en-GB" sz="825" b="0" i="0" dirty="0" err="1">
                <a:solidFill>
                  <a:schemeClr val="bg1"/>
                </a:solidFill>
                <a:latin typeface="IBM Plex Sans" panose="020B0503050203000203" pitchFamily="34" charset="77"/>
              </a:rPr>
              <a:t>PASSDataSummit</a:t>
            </a:r>
            <a:endParaRPr lang="en-US" sz="825" b="0" i="0" dirty="0">
              <a:solidFill>
                <a:schemeClr val="bg1"/>
              </a:solidFill>
              <a:latin typeface="IBM Plex Sans" panose="020B0503050203000203" pitchFamily="34" charset="77"/>
              <a:ea typeface="Roboto" panose="02000000000000000000" pitchFamily="2" charset="0"/>
            </a:endParaRPr>
          </a:p>
        </p:txBody>
      </p:sp>
      <p:pic>
        <p:nvPicPr>
          <p:cNvPr id="7" name="Picture 6">
            <a:extLst>
              <a:ext uri="{FF2B5EF4-FFF2-40B4-BE49-F238E27FC236}">
                <a16:creationId xmlns:a16="http://schemas.microsoft.com/office/drawing/2014/main" id="{60B4D015-BABE-D298-C8BF-84637098E0A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rot="10069754" flipH="1">
            <a:off x="8792092" y="-1969991"/>
            <a:ext cx="9210779" cy="8057281"/>
          </a:xfrm>
          <a:prstGeom prst="rect">
            <a:avLst/>
          </a:prstGeom>
        </p:spPr>
      </p:pic>
      <p:sp>
        <p:nvSpPr>
          <p:cNvPr id="18" name="Title Placeholder 1">
            <a:extLst>
              <a:ext uri="{FF2B5EF4-FFF2-40B4-BE49-F238E27FC236}">
                <a16:creationId xmlns:a16="http://schemas.microsoft.com/office/drawing/2014/main" id="{DC7EF636-A03A-F033-ACB9-D79BE9995608}"/>
              </a:ext>
            </a:extLst>
          </p:cNvPr>
          <p:cNvSpPr txBox="1">
            <a:spLocks/>
          </p:cNvSpPr>
          <p:nvPr userDrawn="1"/>
        </p:nvSpPr>
        <p:spPr bwMode="auto">
          <a:xfrm>
            <a:off x="590028" y="977417"/>
            <a:ext cx="8045973" cy="12239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Autofit/>
          </a:bodyPr>
          <a:lstStyle>
            <a:lvl1pPr algn="l" rtl="0" eaLnBrk="1" fontAlgn="base" hangingPunct="1">
              <a:lnSpc>
                <a:spcPct val="90000"/>
              </a:lnSpc>
              <a:spcBef>
                <a:spcPct val="0"/>
              </a:spcBef>
              <a:spcAft>
                <a:spcPct val="0"/>
              </a:spcAft>
              <a:defRPr sz="4800" b="0" i="0" kern="1200">
                <a:gradFill>
                  <a:gsLst>
                    <a:gs pos="0">
                      <a:schemeClr val="accent4"/>
                    </a:gs>
                    <a:gs pos="100000">
                      <a:schemeClr val="accent1"/>
                    </a:gs>
                  </a:gsLst>
                  <a:lin ang="0" scaled="1"/>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5400" dirty="0">
                <a:solidFill>
                  <a:schemeClr val="bg1"/>
                </a:solidFill>
              </a:rPr>
              <a:t>Thank you</a:t>
            </a:r>
            <a:endParaRPr lang="en-US" altLang="en-US" sz="5400" dirty="0">
              <a:solidFill>
                <a:schemeClr val="bg1"/>
              </a:solidFill>
            </a:endParaRPr>
          </a:p>
        </p:txBody>
      </p:sp>
      <p:sp>
        <p:nvSpPr>
          <p:cNvPr id="22" name="Text Placeholder 21">
            <a:extLst>
              <a:ext uri="{FF2B5EF4-FFF2-40B4-BE49-F238E27FC236}">
                <a16:creationId xmlns:a16="http://schemas.microsoft.com/office/drawing/2014/main" id="{E3B94122-21B6-9D9D-5675-E333C78DB5C3}"/>
              </a:ext>
            </a:extLst>
          </p:cNvPr>
          <p:cNvSpPr>
            <a:spLocks noGrp="1"/>
          </p:cNvSpPr>
          <p:nvPr>
            <p:ph type="body" sz="quarter" idx="15" hasCustomPrompt="1"/>
          </p:nvPr>
        </p:nvSpPr>
        <p:spPr>
          <a:xfrm>
            <a:off x="590027" y="2024965"/>
            <a:ext cx="8268223" cy="1452563"/>
          </a:xfrm>
        </p:spPr>
        <p:txBody>
          <a:bodyPr/>
          <a:lstStyle>
            <a:lvl1pPr marL="0" indent="0">
              <a:lnSpc>
                <a:spcPct val="100000"/>
              </a:lnSpc>
              <a:buNone/>
              <a:defRPr>
                <a:solidFill>
                  <a:schemeClr val="bg1"/>
                </a:solidFill>
              </a:defRPr>
            </a:lvl1pPr>
            <a:lvl4pPr>
              <a:lnSpc>
                <a:spcPct val="100000"/>
              </a:lnSpc>
              <a:defRPr/>
            </a:lvl4pPr>
            <a:lvl5pPr>
              <a:lnSpc>
                <a:spcPct val="100000"/>
              </a:lnSpc>
              <a:defRPr/>
            </a:lvl5pPr>
          </a:lstStyle>
          <a:p>
            <a:pPr lvl="0"/>
            <a:r>
              <a:rPr lang="en-GB" dirty="0"/>
              <a:t>Add text here</a:t>
            </a:r>
          </a:p>
          <a:p>
            <a:pPr lvl="3"/>
            <a:r>
              <a:rPr lang="en-GB" dirty="0"/>
              <a:t>Fourth level</a:t>
            </a:r>
          </a:p>
          <a:p>
            <a:pPr lvl="4"/>
            <a:r>
              <a:rPr lang="en-GB" dirty="0"/>
              <a:t>Fifth level</a:t>
            </a:r>
            <a:endParaRPr lang="en-US" dirty="0"/>
          </a:p>
        </p:txBody>
      </p:sp>
      <p:sp>
        <p:nvSpPr>
          <p:cNvPr id="23" name="Title 1">
            <a:extLst>
              <a:ext uri="{FF2B5EF4-FFF2-40B4-BE49-F238E27FC236}">
                <a16:creationId xmlns:a16="http://schemas.microsoft.com/office/drawing/2014/main" id="{97952CFF-69E4-5FA7-CF81-6B2B9EC35F67}"/>
              </a:ext>
            </a:extLst>
          </p:cNvPr>
          <p:cNvSpPr>
            <a:spLocks noGrp="1"/>
          </p:cNvSpPr>
          <p:nvPr>
            <p:ph type="title" hasCustomPrompt="1"/>
          </p:nvPr>
        </p:nvSpPr>
        <p:spPr>
          <a:xfrm>
            <a:off x="590027" y="3766912"/>
            <a:ext cx="6137623" cy="711882"/>
          </a:xfrm>
        </p:spPr>
        <p:txBody>
          <a:bodyPr>
            <a:noAutofit/>
          </a:bodyPr>
          <a:lstStyle>
            <a:lvl1pPr marL="0" marR="0" indent="0" algn="l" defTabSz="685800" rtl="0" eaLnBrk="1" fontAlgn="base" latinLnBrk="0" hangingPunct="1">
              <a:lnSpc>
                <a:spcPct val="90000"/>
              </a:lnSpc>
              <a:spcBef>
                <a:spcPct val="0"/>
              </a:spcBef>
              <a:spcAft>
                <a:spcPct val="0"/>
              </a:spcAft>
              <a:buClrTx/>
              <a:buSzTx/>
              <a:buFontTx/>
              <a:buNone/>
              <a:tabLst/>
              <a:defRPr sz="2700" b="1" i="0">
                <a:gradFill flip="none" rotWithShape="1">
                  <a:gsLst>
                    <a:gs pos="0">
                      <a:schemeClr val="accent4"/>
                    </a:gs>
                    <a:gs pos="100000">
                      <a:schemeClr val="accent1"/>
                    </a:gs>
                  </a:gsLst>
                  <a:lin ang="0" scaled="1"/>
                  <a:tileRect/>
                </a:gradFill>
                <a:latin typeface="Kanit SemiBold" pitchFamily="2" charset="-34"/>
                <a:cs typeface="Kanit SemiBold" pitchFamily="2" charset="-34"/>
              </a:defRPr>
            </a:lvl1pPr>
          </a:lstStyle>
          <a:p>
            <a:pPr marL="0" marR="0" lvl="0" indent="0" algn="l" defTabSz="685800" rtl="0" eaLnBrk="1" fontAlgn="base" latinLnBrk="0" hangingPunct="1">
              <a:lnSpc>
                <a:spcPct val="90000"/>
              </a:lnSpc>
              <a:spcBef>
                <a:spcPct val="0"/>
              </a:spcBef>
              <a:spcAft>
                <a:spcPct val="0"/>
              </a:spcAft>
              <a:buClrTx/>
              <a:buSzTx/>
              <a:buFontTx/>
              <a:buNone/>
              <a:tabLst/>
              <a:defRPr/>
            </a:pPr>
            <a:r>
              <a:rPr lang="en-GB" dirty="0"/>
              <a:t>First Name</a:t>
            </a:r>
            <a:endParaRPr lang="en-US" dirty="0"/>
          </a:p>
        </p:txBody>
      </p:sp>
      <p:sp>
        <p:nvSpPr>
          <p:cNvPr id="24" name="Content Placeholder 2">
            <a:extLst>
              <a:ext uri="{FF2B5EF4-FFF2-40B4-BE49-F238E27FC236}">
                <a16:creationId xmlns:a16="http://schemas.microsoft.com/office/drawing/2014/main" id="{138191D8-000B-72FF-35FE-1A90E6259E1B}"/>
              </a:ext>
            </a:extLst>
          </p:cNvPr>
          <p:cNvSpPr>
            <a:spLocks noGrp="1"/>
          </p:cNvSpPr>
          <p:nvPr>
            <p:ph idx="16" hasCustomPrompt="1"/>
          </p:nvPr>
        </p:nvSpPr>
        <p:spPr>
          <a:xfrm>
            <a:off x="1365883" y="4433964"/>
            <a:ext cx="5336557" cy="553208"/>
          </a:xfrm>
        </p:spPr>
        <p:txBody>
          <a:bodyPr anchor="ctr">
            <a:normAutofit/>
          </a:bodyPr>
          <a:lstStyle>
            <a:lvl1pPr marL="0" indent="0">
              <a:lnSpc>
                <a:spcPct val="100000"/>
              </a:lnSpc>
              <a:buNone/>
              <a:defRPr sz="18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5" name="Content Placeholder 2">
            <a:extLst>
              <a:ext uri="{FF2B5EF4-FFF2-40B4-BE49-F238E27FC236}">
                <a16:creationId xmlns:a16="http://schemas.microsoft.com/office/drawing/2014/main" id="{B8BD7C6B-3124-8E85-7125-FA5A843D4810}"/>
              </a:ext>
            </a:extLst>
          </p:cNvPr>
          <p:cNvSpPr>
            <a:spLocks noGrp="1"/>
          </p:cNvSpPr>
          <p:nvPr>
            <p:ph idx="17" hasCustomPrompt="1"/>
          </p:nvPr>
        </p:nvSpPr>
        <p:spPr>
          <a:xfrm>
            <a:off x="1365883" y="4954942"/>
            <a:ext cx="5336557" cy="553208"/>
          </a:xfrm>
        </p:spPr>
        <p:txBody>
          <a:bodyPr anchor="ctr">
            <a:normAutofit/>
          </a:bodyPr>
          <a:lstStyle>
            <a:lvl1pPr marL="0" indent="0">
              <a:lnSpc>
                <a:spcPct val="100000"/>
              </a:lnSpc>
              <a:buNone/>
              <a:defRPr sz="18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6" name="Content Placeholder 2">
            <a:extLst>
              <a:ext uri="{FF2B5EF4-FFF2-40B4-BE49-F238E27FC236}">
                <a16:creationId xmlns:a16="http://schemas.microsoft.com/office/drawing/2014/main" id="{F868F72F-AA81-37F0-4A8D-251D9543F28E}"/>
              </a:ext>
            </a:extLst>
          </p:cNvPr>
          <p:cNvSpPr>
            <a:spLocks noGrp="1"/>
          </p:cNvSpPr>
          <p:nvPr>
            <p:ph idx="18" hasCustomPrompt="1"/>
          </p:nvPr>
        </p:nvSpPr>
        <p:spPr>
          <a:xfrm>
            <a:off x="1365883" y="5475920"/>
            <a:ext cx="5336557" cy="553208"/>
          </a:xfrm>
        </p:spPr>
        <p:txBody>
          <a:bodyPr anchor="ctr">
            <a:normAutofit/>
          </a:bodyPr>
          <a:lstStyle>
            <a:lvl1pPr marL="0" indent="0">
              <a:lnSpc>
                <a:spcPct val="100000"/>
              </a:lnSpc>
              <a:buNone/>
              <a:defRPr sz="1800" b="0" i="0">
                <a:solidFill>
                  <a:schemeClr val="bg1"/>
                </a:solidFill>
                <a:latin typeface="Kanit Medium" pitchFamily="2" charset="-34"/>
                <a:cs typeface="Kanit Medium" pitchFamily="2" charset="-34"/>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Tree>
    <p:extLst>
      <p:ext uri="{BB962C8B-B14F-4D97-AF65-F5344CB8AC3E}">
        <p14:creationId xmlns:p14="http://schemas.microsoft.com/office/powerpoint/2010/main" val="286008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C05ED-C7A7-0946-5223-F06655A2FD6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A034F6-60B3-DA9B-B356-A633845637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CBAC57-A7BE-9F69-98F3-2C2408CC770A}"/>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5" name="Footer Placeholder 4">
            <a:extLst>
              <a:ext uri="{FF2B5EF4-FFF2-40B4-BE49-F238E27FC236}">
                <a16:creationId xmlns:a16="http://schemas.microsoft.com/office/drawing/2014/main" id="{9EC929F8-30AD-0C0D-D334-8780F05EF0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4A0CB2-5656-6AA2-E080-60A79B57611A}"/>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2795425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590029" y="492944"/>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700" b="1" i="0">
                <a:solidFill>
                  <a:schemeClr val="bg2"/>
                </a:solidFill>
                <a:latin typeface="Kanit SemiBold" pitchFamily="2" charset="-34"/>
                <a:cs typeface="Kanit SemiBold" pitchFamily="2" charset="-34"/>
              </a:defRPr>
            </a:lvl1pPr>
          </a:lstStyle>
          <a:p>
            <a:pPr lvl="0"/>
            <a:r>
              <a:rPr lang="en-GB" altLang="en-US" dirty="0"/>
              <a:t>Click to edit Master title style</a:t>
            </a:r>
            <a:endParaRPr lang="en-US" altLang="en-US" dirty="0"/>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007697" y="6324395"/>
            <a:ext cx="1989819" cy="437478"/>
          </a:xfrm>
          <a:prstGeom prst="rect">
            <a:avLst/>
          </a:prstGeom>
        </p:spPr>
      </p:pic>
      <p:sp>
        <p:nvSpPr>
          <p:cNvPr id="2" name="Text Placeholder 2">
            <a:extLst>
              <a:ext uri="{FF2B5EF4-FFF2-40B4-BE49-F238E27FC236}">
                <a16:creationId xmlns:a16="http://schemas.microsoft.com/office/drawing/2014/main" id="{53EE5D93-23C3-3FA0-75B6-A87398EFA7A5}"/>
              </a:ext>
            </a:extLst>
          </p:cNvPr>
          <p:cNvSpPr>
            <a:spLocks noGrp="1"/>
          </p:cNvSpPr>
          <p:nvPr>
            <p:ph idx="1"/>
          </p:nvPr>
        </p:nvSpPr>
        <p:spPr bwMode="auto">
          <a:xfrm>
            <a:off x="59002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3" name="TextBox 2">
            <a:extLst>
              <a:ext uri="{FF2B5EF4-FFF2-40B4-BE49-F238E27FC236}">
                <a16:creationId xmlns:a16="http://schemas.microsoft.com/office/drawing/2014/main" id="{47F2EB71-C95F-5ECA-5946-7945530C76A8}"/>
              </a:ext>
            </a:extLst>
          </p:cNvPr>
          <p:cNvSpPr txBox="1"/>
          <p:nvPr userDrawn="1"/>
        </p:nvSpPr>
        <p:spPr>
          <a:xfrm>
            <a:off x="145393" y="6403347"/>
            <a:ext cx="1103187" cy="219291"/>
          </a:xfrm>
          <a:prstGeom prst="rect">
            <a:avLst/>
          </a:prstGeom>
          <a:noFill/>
        </p:spPr>
        <p:txBody>
          <a:bodyPr wrap="none" rtlCol="0">
            <a:spAutoFit/>
          </a:bodyPr>
          <a:lstStyle/>
          <a:p>
            <a:pPr algn="l"/>
            <a:r>
              <a:rPr lang="en-GB" sz="825" b="0" i="0" dirty="0">
                <a:solidFill>
                  <a:schemeClr val="bg2"/>
                </a:solidFill>
                <a:latin typeface="IBM Plex Sans" panose="020B0503050203000203" pitchFamily="34" charset="77"/>
              </a:rPr>
              <a:t>#</a:t>
            </a:r>
            <a:r>
              <a:rPr lang="en-GB" sz="825" b="0" i="0" dirty="0" err="1">
                <a:solidFill>
                  <a:schemeClr val="bg2"/>
                </a:solidFill>
                <a:latin typeface="IBM Plex Sans" panose="020B0503050203000203" pitchFamily="34" charset="77"/>
              </a:rPr>
              <a:t>PASSDataSummit</a:t>
            </a:r>
            <a:endParaRPr lang="en-US" sz="825" b="0" i="0" dirty="0">
              <a:solidFill>
                <a:schemeClr val="bg2"/>
              </a:solidFill>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8928002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ruple tex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590029" y="492944"/>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700" b="1" i="0">
                <a:gradFill flip="none" rotWithShape="1">
                  <a:gsLst>
                    <a:gs pos="0">
                      <a:schemeClr val="accent3"/>
                    </a:gs>
                    <a:gs pos="100000">
                      <a:schemeClr val="accent2"/>
                    </a:gs>
                  </a:gsLst>
                  <a:lin ang="10800000" scaled="1"/>
                  <a:tileRect/>
                </a:gradFill>
                <a:latin typeface="Kanit SemiBold" pitchFamily="2" charset="-34"/>
                <a:cs typeface="Kanit SemiBold" pitchFamily="2" charset="-34"/>
              </a:defRPr>
            </a:lvl1pPr>
          </a:lstStyle>
          <a:p>
            <a:pPr lvl="0"/>
            <a:r>
              <a:rPr lang="en-GB" altLang="en-US" dirty="0"/>
              <a:t>Click to edit Master title style</a:t>
            </a:r>
            <a:endParaRPr lang="en-US" altLang="en-US" dirty="0"/>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007697" y="6324395"/>
            <a:ext cx="1989819" cy="437478"/>
          </a:xfrm>
          <a:prstGeom prst="rect">
            <a:avLst/>
          </a:prstGeom>
        </p:spPr>
      </p:pic>
      <p:sp>
        <p:nvSpPr>
          <p:cNvPr id="2" name="Text Placeholder 2">
            <a:extLst>
              <a:ext uri="{FF2B5EF4-FFF2-40B4-BE49-F238E27FC236}">
                <a16:creationId xmlns:a16="http://schemas.microsoft.com/office/drawing/2014/main" id="{53EE5D93-23C3-3FA0-75B6-A87398EFA7A5}"/>
              </a:ext>
            </a:extLst>
          </p:cNvPr>
          <p:cNvSpPr>
            <a:spLocks noGrp="1"/>
          </p:cNvSpPr>
          <p:nvPr>
            <p:ph idx="1"/>
          </p:nvPr>
        </p:nvSpPr>
        <p:spPr bwMode="auto">
          <a:xfrm>
            <a:off x="59002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3" name="TextBox 2">
            <a:extLst>
              <a:ext uri="{FF2B5EF4-FFF2-40B4-BE49-F238E27FC236}">
                <a16:creationId xmlns:a16="http://schemas.microsoft.com/office/drawing/2014/main" id="{47F2EB71-C95F-5ECA-5946-7945530C76A8}"/>
              </a:ext>
            </a:extLst>
          </p:cNvPr>
          <p:cNvSpPr txBox="1"/>
          <p:nvPr userDrawn="1"/>
        </p:nvSpPr>
        <p:spPr>
          <a:xfrm>
            <a:off x="145393" y="6403347"/>
            <a:ext cx="1103187" cy="219291"/>
          </a:xfrm>
          <a:prstGeom prst="rect">
            <a:avLst/>
          </a:prstGeom>
          <a:noFill/>
        </p:spPr>
        <p:txBody>
          <a:bodyPr wrap="none" rtlCol="0">
            <a:spAutoFit/>
          </a:bodyPr>
          <a:lstStyle/>
          <a:p>
            <a:pPr algn="l"/>
            <a:r>
              <a:rPr lang="en-GB" sz="825" b="0" i="0" dirty="0">
                <a:solidFill>
                  <a:schemeClr val="bg2"/>
                </a:solidFill>
                <a:latin typeface="IBM Plex Sans" panose="020B0503050203000203" pitchFamily="34" charset="77"/>
              </a:rPr>
              <a:t>#</a:t>
            </a:r>
            <a:r>
              <a:rPr lang="en-GB" sz="825" b="0" i="0" dirty="0" err="1">
                <a:solidFill>
                  <a:schemeClr val="bg2"/>
                </a:solidFill>
                <a:latin typeface="IBM Plex Sans" panose="020B0503050203000203" pitchFamily="34" charset="77"/>
              </a:rPr>
              <a:t>PASSDataSummit</a:t>
            </a:r>
            <a:endParaRPr lang="en-US" sz="825" b="0" i="0" dirty="0">
              <a:solidFill>
                <a:schemeClr val="bg2"/>
              </a:solidFill>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06282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foot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04FCEC-84C5-70DC-DA6C-FCD399931B32}"/>
              </a:ext>
            </a:extLst>
          </p:cNvPr>
          <p:cNvSpPr/>
          <p:nvPr userDrawn="1"/>
        </p:nvSpPr>
        <p:spPr>
          <a:xfrm>
            <a:off x="0" y="6120630"/>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576450" y="492944"/>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700" b="1" i="0">
                <a:solidFill>
                  <a:schemeClr val="bg2"/>
                </a:solidFill>
                <a:latin typeface="Kanit SemiBold" pitchFamily="2" charset="-34"/>
                <a:cs typeface="Kanit SemiBold" pitchFamily="2" charset="-34"/>
              </a:defRPr>
            </a:lvl1pPr>
          </a:lstStyle>
          <a:p>
            <a:pPr lvl="0"/>
            <a:r>
              <a:rPr lang="en-GB" altLang="en-US" dirty="0"/>
              <a:t>Click to edit Master title style</a:t>
            </a:r>
            <a:endParaRPr lang="en-US" altLang="en-US" dirty="0"/>
          </a:p>
        </p:txBody>
      </p:sp>
      <p:sp>
        <p:nvSpPr>
          <p:cNvPr id="4" name="Rectangle 3">
            <a:extLst>
              <a:ext uri="{FF2B5EF4-FFF2-40B4-BE49-F238E27FC236}">
                <a16:creationId xmlns:a16="http://schemas.microsoft.com/office/drawing/2014/main" id="{16C08B84-B795-5CBE-2F63-681718804290}"/>
              </a:ext>
            </a:extLst>
          </p:cNvPr>
          <p:cNvSpPr/>
          <p:nvPr userDrawn="1"/>
        </p:nvSpPr>
        <p:spPr>
          <a:xfrm>
            <a:off x="0" y="605395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9" name="Graphic 4">
            <a:extLst>
              <a:ext uri="{FF2B5EF4-FFF2-40B4-BE49-F238E27FC236}">
                <a16:creationId xmlns:a16="http://schemas.microsoft.com/office/drawing/2014/main" id="{EE066691-775D-752A-65B1-0D1ED6B9FDB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994809" y="6316937"/>
            <a:ext cx="1989820" cy="437478"/>
          </a:xfrm>
          <a:prstGeom prst="rect">
            <a:avLst/>
          </a:prstGeom>
        </p:spPr>
      </p:pic>
      <p:sp>
        <p:nvSpPr>
          <p:cNvPr id="2" name="Text Placeholder 2">
            <a:extLst>
              <a:ext uri="{FF2B5EF4-FFF2-40B4-BE49-F238E27FC236}">
                <a16:creationId xmlns:a16="http://schemas.microsoft.com/office/drawing/2014/main" id="{635D32A7-2390-96D0-A709-B9AD0BC2A8EF}"/>
              </a:ext>
            </a:extLst>
          </p:cNvPr>
          <p:cNvSpPr>
            <a:spLocks noGrp="1"/>
          </p:cNvSpPr>
          <p:nvPr>
            <p:ph idx="1"/>
          </p:nvPr>
        </p:nvSpPr>
        <p:spPr bwMode="auto">
          <a:xfrm>
            <a:off x="576449"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nSpc>
                <a:spcPct val="100000"/>
              </a:lnSpc>
              <a:defRPr/>
            </a:lvl1pPr>
            <a:lvl2pPr>
              <a:lnSpc>
                <a:spcPct val="100000"/>
              </a:lnSpc>
              <a:defRPr/>
            </a:lvl2pPr>
            <a:lvl3pPr>
              <a:lnSpc>
                <a:spcPct val="100000"/>
              </a:lnSpc>
              <a:defRPr/>
            </a:lvl3p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1" name="TextBox 10">
            <a:extLst>
              <a:ext uri="{FF2B5EF4-FFF2-40B4-BE49-F238E27FC236}">
                <a16:creationId xmlns:a16="http://schemas.microsoft.com/office/drawing/2014/main" id="{489D4FB2-46D4-E3D9-EE03-4CD1EC5169FD}"/>
              </a:ext>
            </a:extLst>
          </p:cNvPr>
          <p:cNvSpPr txBox="1"/>
          <p:nvPr userDrawn="1"/>
        </p:nvSpPr>
        <p:spPr>
          <a:xfrm>
            <a:off x="145393" y="6403347"/>
            <a:ext cx="1103187" cy="219291"/>
          </a:xfrm>
          <a:prstGeom prst="rect">
            <a:avLst/>
          </a:prstGeom>
          <a:noFill/>
        </p:spPr>
        <p:txBody>
          <a:bodyPr wrap="none" rtlCol="0">
            <a:spAutoFit/>
          </a:bodyPr>
          <a:lstStyle/>
          <a:p>
            <a:pPr algn="l"/>
            <a:r>
              <a:rPr lang="en-GB" sz="825" b="0" i="0" dirty="0">
                <a:solidFill>
                  <a:schemeClr val="bg1"/>
                </a:solidFill>
                <a:latin typeface="IBM Plex Sans" panose="020B0503050203000203" pitchFamily="34" charset="77"/>
              </a:rPr>
              <a:t>#</a:t>
            </a:r>
            <a:r>
              <a:rPr lang="en-GB" sz="825" b="0" i="0" dirty="0" err="1">
                <a:solidFill>
                  <a:schemeClr val="bg1"/>
                </a:solidFill>
                <a:latin typeface="IBM Plex Sans" panose="020B0503050203000203" pitchFamily="34" charset="77"/>
              </a:rPr>
              <a:t>PASSDataSummit</a:t>
            </a:r>
            <a:endParaRPr lang="en-US" sz="825" b="0" i="0" dirty="0">
              <a:solidFill>
                <a:schemeClr val="bg1"/>
              </a:solidFill>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24418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_dark">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userDrawn="1"/>
        </p:nvSpPr>
        <p:spPr>
          <a:xfrm>
            <a:off x="0" y="6087293"/>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userDrawn="1"/>
        </p:nvSpPr>
        <p:spPr>
          <a:xfrm>
            <a:off x="0" y="605395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12" name="Content Placeholder 2">
            <a:extLst>
              <a:ext uri="{FF2B5EF4-FFF2-40B4-BE49-F238E27FC236}">
                <a16:creationId xmlns:a16="http://schemas.microsoft.com/office/drawing/2014/main" id="{82609CC9-0C8D-2850-FF6F-A26226082D1F}"/>
              </a:ext>
            </a:extLst>
          </p:cNvPr>
          <p:cNvSpPr>
            <a:spLocks noGrp="1"/>
          </p:cNvSpPr>
          <p:nvPr>
            <p:ph idx="1"/>
          </p:nvPr>
        </p:nvSpPr>
        <p:spPr>
          <a:xfrm>
            <a:off x="590027" y="1825625"/>
            <a:ext cx="10515600" cy="4158394"/>
          </a:xfrm>
        </p:spPr>
        <p:txBody>
          <a:bodyPr>
            <a:normAutofit/>
          </a:bodyPr>
          <a:lstStyle>
            <a:lvl1pPr marL="342900" indent="-3429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685800" indent="-3429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942975" indent="-257175">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590029" y="492944"/>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700" b="1" i="0">
                <a:solidFill>
                  <a:schemeClr val="bg1"/>
                </a:solidFill>
                <a:latin typeface="Kanit SemiBold" pitchFamily="2" charset="-34"/>
                <a:cs typeface="Kanit SemiBold" pitchFamily="2" charset="-34"/>
              </a:defRPr>
            </a:lvl1pPr>
          </a:lstStyle>
          <a:p>
            <a:pPr lvl="0"/>
            <a:r>
              <a:rPr lang="en-GB" altLang="en-US" dirty="0"/>
              <a:t>Click to edit Master title style</a:t>
            </a:r>
            <a:endParaRPr lang="en-US" altLang="en-US" dirty="0"/>
          </a:p>
        </p:txBody>
      </p:sp>
      <p:pic>
        <p:nvPicPr>
          <p:cNvPr id="2" name="Graphic 4">
            <a:extLst>
              <a:ext uri="{FF2B5EF4-FFF2-40B4-BE49-F238E27FC236}">
                <a16:creationId xmlns:a16="http://schemas.microsoft.com/office/drawing/2014/main" id="{410D1F9D-5A73-9D15-7589-10B3BBA43827}"/>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9994809" y="6316937"/>
            <a:ext cx="1989820" cy="437478"/>
          </a:xfrm>
          <a:prstGeom prst="rect">
            <a:avLst/>
          </a:prstGeom>
        </p:spPr>
      </p:pic>
      <p:sp>
        <p:nvSpPr>
          <p:cNvPr id="4" name="TextBox 3">
            <a:extLst>
              <a:ext uri="{FF2B5EF4-FFF2-40B4-BE49-F238E27FC236}">
                <a16:creationId xmlns:a16="http://schemas.microsoft.com/office/drawing/2014/main" id="{500FFF26-3869-5DF5-C401-863ED39EF407}"/>
              </a:ext>
            </a:extLst>
          </p:cNvPr>
          <p:cNvSpPr txBox="1"/>
          <p:nvPr userDrawn="1"/>
        </p:nvSpPr>
        <p:spPr>
          <a:xfrm>
            <a:off x="145393" y="6403347"/>
            <a:ext cx="1103187" cy="219291"/>
          </a:xfrm>
          <a:prstGeom prst="rect">
            <a:avLst/>
          </a:prstGeom>
          <a:noFill/>
        </p:spPr>
        <p:txBody>
          <a:bodyPr wrap="none" rtlCol="0">
            <a:spAutoFit/>
          </a:bodyPr>
          <a:lstStyle/>
          <a:p>
            <a:pPr algn="l"/>
            <a:r>
              <a:rPr lang="en-GB" sz="825" b="0" i="0" dirty="0">
                <a:solidFill>
                  <a:schemeClr val="bg1"/>
                </a:solidFill>
                <a:latin typeface="IBM Plex Sans" panose="020B0503050203000203" pitchFamily="34" charset="77"/>
              </a:rPr>
              <a:t>#</a:t>
            </a:r>
            <a:r>
              <a:rPr lang="en-GB" sz="825" b="0" i="0" dirty="0" err="1">
                <a:solidFill>
                  <a:schemeClr val="bg1"/>
                </a:solidFill>
                <a:latin typeface="IBM Plex Sans" panose="020B0503050203000203" pitchFamily="34" charset="77"/>
              </a:rPr>
              <a:t>PASSDataSummit</a:t>
            </a:r>
            <a:endParaRPr lang="en-US" sz="825" b="0" i="0" dirty="0">
              <a:solidFill>
                <a:schemeClr val="bg1"/>
              </a:solidFill>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938895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_ small images">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userDrawn="1"/>
        </p:nvSpPr>
        <p:spPr>
          <a:xfrm>
            <a:off x="0" y="6087293"/>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userDrawn="1"/>
        </p:nvSpPr>
        <p:spPr>
          <a:xfrm>
            <a:off x="0" y="605395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09D37997-8C5A-856C-FAA7-8923BE55019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20942578" flipH="1">
            <a:off x="6332505" y="760030"/>
            <a:ext cx="5867275" cy="5132495"/>
          </a:xfrm>
          <a:prstGeom prst="rect">
            <a:avLst/>
          </a:prstGeom>
        </p:spPr>
      </p:pic>
      <p:sp>
        <p:nvSpPr>
          <p:cNvPr id="18" name="Picture Placeholder 17">
            <a:extLst>
              <a:ext uri="{FF2B5EF4-FFF2-40B4-BE49-F238E27FC236}">
                <a16:creationId xmlns:a16="http://schemas.microsoft.com/office/drawing/2014/main" id="{E829CC8B-3927-3AAF-69E2-5CC9EF61A156}"/>
              </a:ext>
            </a:extLst>
          </p:cNvPr>
          <p:cNvSpPr>
            <a:spLocks noGrp="1"/>
          </p:cNvSpPr>
          <p:nvPr>
            <p:ph type="pic" sz="quarter" idx="10"/>
          </p:nvPr>
        </p:nvSpPr>
        <p:spPr>
          <a:xfrm>
            <a:off x="7698427" y="578471"/>
            <a:ext cx="2639957" cy="2641778"/>
          </a:xfrm>
          <a:prstGeom prst="ellipse">
            <a:avLst/>
          </a:prstGeom>
        </p:spPr>
        <p:txBody>
          <a:bodyPr/>
          <a:lstStyle>
            <a:lvl1pPr marL="0" indent="0">
              <a:buNone/>
              <a:defRPr/>
            </a:lvl1pPr>
          </a:lstStyle>
          <a:p>
            <a:endParaRPr lang="en-US" dirty="0"/>
          </a:p>
        </p:txBody>
      </p:sp>
      <p:sp>
        <p:nvSpPr>
          <p:cNvPr id="20" name="Picture Placeholder 17">
            <a:extLst>
              <a:ext uri="{FF2B5EF4-FFF2-40B4-BE49-F238E27FC236}">
                <a16:creationId xmlns:a16="http://schemas.microsoft.com/office/drawing/2014/main" id="{98CDC98C-22EC-18CE-2F45-2965C3A7AA0F}"/>
              </a:ext>
            </a:extLst>
          </p:cNvPr>
          <p:cNvSpPr>
            <a:spLocks noGrp="1"/>
          </p:cNvSpPr>
          <p:nvPr>
            <p:ph type="pic" sz="quarter" idx="11"/>
          </p:nvPr>
        </p:nvSpPr>
        <p:spPr>
          <a:xfrm>
            <a:off x="7377860" y="2957520"/>
            <a:ext cx="2639957" cy="2641778"/>
          </a:xfrm>
          <a:prstGeom prst="ellipse">
            <a:avLst/>
          </a:prstGeom>
        </p:spPr>
        <p:txBody>
          <a:bodyPr/>
          <a:lstStyle>
            <a:lvl1pPr marL="0" indent="0">
              <a:buNone/>
              <a:defRPr/>
            </a:lvl1pPr>
          </a:lstStyle>
          <a:p>
            <a:endParaRPr lang="en-US" dirty="0"/>
          </a:p>
        </p:txBody>
      </p:sp>
      <p:sp>
        <p:nvSpPr>
          <p:cNvPr id="21" name="Picture Placeholder 17">
            <a:extLst>
              <a:ext uri="{FF2B5EF4-FFF2-40B4-BE49-F238E27FC236}">
                <a16:creationId xmlns:a16="http://schemas.microsoft.com/office/drawing/2014/main" id="{DDC9D93C-735B-54EC-310E-A10C0164B384}"/>
              </a:ext>
            </a:extLst>
          </p:cNvPr>
          <p:cNvSpPr>
            <a:spLocks noGrp="1"/>
          </p:cNvSpPr>
          <p:nvPr>
            <p:ph type="pic" sz="quarter" idx="12"/>
          </p:nvPr>
        </p:nvSpPr>
        <p:spPr>
          <a:xfrm>
            <a:off x="9352109" y="2365526"/>
            <a:ext cx="1972551" cy="1973912"/>
          </a:xfrm>
          <a:prstGeom prst="ellipse">
            <a:avLst/>
          </a:prstGeom>
        </p:spPr>
        <p:txBody>
          <a:bodyPr/>
          <a:lstStyle>
            <a:lvl1pPr marL="0" indent="0">
              <a:buNone/>
              <a:defRPr/>
            </a:lvl1pPr>
          </a:lstStyle>
          <a:p>
            <a:endParaRPr lang="en-US" dirty="0"/>
          </a:p>
        </p:txBody>
      </p:sp>
      <p:pic>
        <p:nvPicPr>
          <p:cNvPr id="22" name="Graphic 4">
            <a:extLst>
              <a:ext uri="{FF2B5EF4-FFF2-40B4-BE49-F238E27FC236}">
                <a16:creationId xmlns:a16="http://schemas.microsoft.com/office/drawing/2014/main" id="{11BF4D4F-C073-5D4F-15C6-D53B5F4AD78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9994809" y="6316937"/>
            <a:ext cx="1989820" cy="437478"/>
          </a:xfrm>
          <a:prstGeom prst="rect">
            <a:avLst/>
          </a:prstGeom>
        </p:spPr>
      </p:pic>
      <p:sp>
        <p:nvSpPr>
          <p:cNvPr id="4" name="TextBox 3">
            <a:extLst>
              <a:ext uri="{FF2B5EF4-FFF2-40B4-BE49-F238E27FC236}">
                <a16:creationId xmlns:a16="http://schemas.microsoft.com/office/drawing/2014/main" id="{AB3BBC7F-5ACE-D4EC-CD62-2E379A313F29}"/>
              </a:ext>
            </a:extLst>
          </p:cNvPr>
          <p:cNvSpPr txBox="1"/>
          <p:nvPr userDrawn="1"/>
        </p:nvSpPr>
        <p:spPr>
          <a:xfrm>
            <a:off x="145393" y="6403347"/>
            <a:ext cx="1103187" cy="219291"/>
          </a:xfrm>
          <a:prstGeom prst="rect">
            <a:avLst/>
          </a:prstGeom>
          <a:noFill/>
        </p:spPr>
        <p:txBody>
          <a:bodyPr wrap="none" rtlCol="0">
            <a:spAutoFit/>
          </a:bodyPr>
          <a:lstStyle/>
          <a:p>
            <a:pPr algn="l"/>
            <a:r>
              <a:rPr lang="en-GB" sz="825" b="0" i="0" dirty="0">
                <a:solidFill>
                  <a:schemeClr val="bg1"/>
                </a:solidFill>
                <a:latin typeface="IBM Plex Sans" panose="020B0503050203000203" pitchFamily="34" charset="77"/>
              </a:rPr>
              <a:t>#</a:t>
            </a:r>
            <a:r>
              <a:rPr lang="en-GB" sz="825" b="0" i="0" dirty="0" err="1">
                <a:solidFill>
                  <a:schemeClr val="bg1"/>
                </a:solidFill>
                <a:latin typeface="IBM Plex Sans" panose="020B0503050203000203" pitchFamily="34" charset="77"/>
              </a:rPr>
              <a:t>PASSDataSummit</a:t>
            </a:r>
            <a:endParaRPr lang="en-US" sz="825" b="0" i="0" dirty="0">
              <a:solidFill>
                <a:schemeClr val="bg1"/>
              </a:solidFill>
              <a:latin typeface="IBM Plex Sans" panose="020B0503050203000203" pitchFamily="34" charset="77"/>
              <a:ea typeface="Roboto" panose="02000000000000000000" pitchFamily="2" charset="0"/>
            </a:endParaRPr>
          </a:p>
        </p:txBody>
      </p:sp>
      <p:sp>
        <p:nvSpPr>
          <p:cNvPr id="5" name="Content Placeholder 2">
            <a:extLst>
              <a:ext uri="{FF2B5EF4-FFF2-40B4-BE49-F238E27FC236}">
                <a16:creationId xmlns:a16="http://schemas.microsoft.com/office/drawing/2014/main" id="{C2B9825E-DF00-0C28-E296-1BA3356894DE}"/>
              </a:ext>
            </a:extLst>
          </p:cNvPr>
          <p:cNvSpPr>
            <a:spLocks noGrp="1"/>
          </p:cNvSpPr>
          <p:nvPr>
            <p:ph idx="1"/>
          </p:nvPr>
        </p:nvSpPr>
        <p:spPr>
          <a:xfrm>
            <a:off x="590027" y="1825625"/>
            <a:ext cx="5834259" cy="4158394"/>
          </a:xfrm>
        </p:spPr>
        <p:txBody>
          <a:bodyPr>
            <a:normAutofit/>
          </a:bodyPr>
          <a:lstStyle>
            <a:lvl1pPr marL="342900" indent="-342900">
              <a:lnSpc>
                <a:spcPct val="100000"/>
              </a:lnSpc>
              <a:buSzPct val="70000"/>
              <a:buFontTx/>
              <a:buBlip>
                <a:blip r:embed="rId4">
                  <a:extLst>
                    <a:ext uri="{96DAC541-7B7A-43D3-8B79-37D633B846F1}">
                      <asvg:svgBlip xmlns:asvg="http://schemas.microsoft.com/office/drawing/2016/SVG/main" r:embed="rId5"/>
                    </a:ext>
                  </a:extLst>
                </a:blip>
              </a:buBlip>
              <a:defRPr b="0" i="0">
                <a:solidFill>
                  <a:schemeClr val="bg1"/>
                </a:solidFill>
                <a:latin typeface="Kanit Light" pitchFamily="2" charset="-34"/>
                <a:cs typeface="Kanit Light" pitchFamily="2" charset="-34"/>
              </a:defRPr>
            </a:lvl1pPr>
            <a:lvl2pPr marL="685800" indent="-342900">
              <a:lnSpc>
                <a:spcPct val="100000"/>
              </a:lnSpc>
              <a:buSzPct val="70000"/>
              <a:buFontTx/>
              <a:buBlip>
                <a:blip r:embed="rId4">
                  <a:extLst>
                    <a:ext uri="{96DAC541-7B7A-43D3-8B79-37D633B846F1}">
                      <asvg:svgBlip xmlns:asvg="http://schemas.microsoft.com/office/drawing/2016/SVG/main" r:embed="rId5"/>
                    </a:ext>
                  </a:extLst>
                </a:blip>
              </a:buBlip>
              <a:defRPr b="0" i="0">
                <a:solidFill>
                  <a:schemeClr val="bg1"/>
                </a:solidFill>
                <a:latin typeface="Kanit Light" pitchFamily="2" charset="-34"/>
                <a:cs typeface="Kanit Light" pitchFamily="2" charset="-34"/>
              </a:defRPr>
            </a:lvl2pPr>
            <a:lvl3pPr marL="942975" indent="-257175">
              <a:lnSpc>
                <a:spcPct val="100000"/>
              </a:lnSpc>
              <a:buSzPct val="70000"/>
              <a:buFontTx/>
              <a:buBlip>
                <a:blip r:embed="rId4">
                  <a:extLst>
                    <a:ext uri="{96DAC541-7B7A-43D3-8B79-37D633B846F1}">
                      <asvg:svgBlip xmlns:asvg="http://schemas.microsoft.com/office/drawing/2016/SVG/main" r:embed="rId5"/>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6" name="Title Placeholder 1">
            <a:extLst>
              <a:ext uri="{FF2B5EF4-FFF2-40B4-BE49-F238E27FC236}">
                <a16:creationId xmlns:a16="http://schemas.microsoft.com/office/drawing/2014/main" id="{ADA90C0E-ED58-0EFC-A43A-14A85B599045}"/>
              </a:ext>
            </a:extLst>
          </p:cNvPr>
          <p:cNvSpPr txBox="1">
            <a:spLocks/>
          </p:cNvSpPr>
          <p:nvPr userDrawn="1"/>
        </p:nvSpPr>
        <p:spPr bwMode="auto">
          <a:xfrm>
            <a:off x="590029" y="492944"/>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rmAutofit/>
          </a:bodyPr>
          <a:lstStyle>
            <a:lvl1pPr algn="l" rtl="0" eaLnBrk="1" fontAlgn="base" hangingPunct="1">
              <a:lnSpc>
                <a:spcPct val="90000"/>
              </a:lnSpc>
              <a:spcBef>
                <a:spcPct val="0"/>
              </a:spcBef>
              <a:spcAft>
                <a:spcPct val="0"/>
              </a:spcAft>
              <a:defRPr sz="36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700" b="1" i="0" dirty="0">
                <a:gradFill>
                  <a:gsLst>
                    <a:gs pos="0">
                      <a:schemeClr val="accent4"/>
                    </a:gs>
                    <a:gs pos="100000">
                      <a:schemeClr val="accent1"/>
                    </a:gs>
                  </a:gsLst>
                  <a:lin ang="0" scaled="1"/>
                </a:gradFill>
                <a:latin typeface="Kanit SemiBold" pitchFamily="2" charset="-34"/>
                <a:cs typeface="Kanit SemiBold" pitchFamily="2" charset="-34"/>
              </a:rPr>
              <a:t>Click to edit Master title style</a:t>
            </a:r>
            <a:endParaRPr lang="en-US" altLang="en-US" sz="2700" b="1" i="0" dirty="0">
              <a:gradFill>
                <a:gsLst>
                  <a:gs pos="0">
                    <a:schemeClr val="accent4"/>
                  </a:gs>
                  <a:gs pos="100000">
                    <a:schemeClr val="accent1"/>
                  </a:gs>
                </a:gsLst>
                <a:lin ang="0" scaled="1"/>
              </a:gradFill>
              <a:latin typeface="Kanit SemiBold" pitchFamily="2" charset="-34"/>
              <a:cs typeface="Kanit SemiBold" pitchFamily="2" charset="-34"/>
            </a:endParaRPr>
          </a:p>
        </p:txBody>
      </p:sp>
    </p:spTree>
    <p:extLst>
      <p:ext uri="{BB962C8B-B14F-4D97-AF65-F5344CB8AC3E}">
        <p14:creationId xmlns:p14="http://schemas.microsoft.com/office/powerpoint/2010/main" val="2444150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_ medium images">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userDrawn="1"/>
        </p:nvSpPr>
        <p:spPr>
          <a:xfrm>
            <a:off x="0" y="6087293"/>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userDrawn="1"/>
        </p:nvSpPr>
        <p:spPr>
          <a:xfrm>
            <a:off x="0" y="6791327"/>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5" name="Picture Placeholder 4">
            <a:extLst>
              <a:ext uri="{FF2B5EF4-FFF2-40B4-BE49-F238E27FC236}">
                <a16:creationId xmlns:a16="http://schemas.microsoft.com/office/drawing/2014/main" id="{9F6F8F16-4936-ABBF-084C-74F6E29C5144}"/>
              </a:ext>
            </a:extLst>
          </p:cNvPr>
          <p:cNvSpPr>
            <a:spLocks noGrp="1"/>
          </p:cNvSpPr>
          <p:nvPr>
            <p:ph type="pic" sz="quarter" idx="10"/>
          </p:nvPr>
        </p:nvSpPr>
        <p:spPr>
          <a:xfrm>
            <a:off x="6973888" y="2"/>
            <a:ext cx="5218112" cy="6791325"/>
          </a:xfrm>
        </p:spPr>
        <p:txBody>
          <a:bodyPr/>
          <a:lstStyle>
            <a:lvl1pPr marL="0" indent="0">
              <a:buNone/>
              <a:defRPr/>
            </a:lvl1pPr>
          </a:lstStyle>
          <a:p>
            <a:endParaRPr lang="en-US" dirty="0"/>
          </a:p>
        </p:txBody>
      </p:sp>
      <p:sp>
        <p:nvSpPr>
          <p:cNvPr id="3" name="Content Placeholder 2">
            <a:extLst>
              <a:ext uri="{FF2B5EF4-FFF2-40B4-BE49-F238E27FC236}">
                <a16:creationId xmlns:a16="http://schemas.microsoft.com/office/drawing/2014/main" id="{A8B64251-6BE6-707F-6485-E09D7A54B373}"/>
              </a:ext>
            </a:extLst>
          </p:cNvPr>
          <p:cNvSpPr>
            <a:spLocks noGrp="1"/>
          </p:cNvSpPr>
          <p:nvPr>
            <p:ph idx="1"/>
          </p:nvPr>
        </p:nvSpPr>
        <p:spPr>
          <a:xfrm>
            <a:off x="590027" y="1825625"/>
            <a:ext cx="5834259" cy="4158394"/>
          </a:xfrm>
        </p:spPr>
        <p:txBody>
          <a:bodyPr>
            <a:normAutofit/>
          </a:bodyPr>
          <a:lstStyle>
            <a:lvl1pPr marL="342900" indent="-3429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685800" indent="-342900">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942975" indent="-257175">
              <a:lnSpc>
                <a:spcPct val="100000"/>
              </a:lnSpc>
              <a:buSzPct val="7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4" name="Title Placeholder 1">
            <a:extLst>
              <a:ext uri="{FF2B5EF4-FFF2-40B4-BE49-F238E27FC236}">
                <a16:creationId xmlns:a16="http://schemas.microsoft.com/office/drawing/2014/main" id="{07B56149-406C-79F8-002E-5C1D55C8D050}"/>
              </a:ext>
            </a:extLst>
          </p:cNvPr>
          <p:cNvSpPr txBox="1">
            <a:spLocks/>
          </p:cNvSpPr>
          <p:nvPr userDrawn="1"/>
        </p:nvSpPr>
        <p:spPr bwMode="auto">
          <a:xfrm>
            <a:off x="590029" y="492944"/>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rmAutofit/>
          </a:bodyPr>
          <a:lstStyle>
            <a:lvl1pPr algn="l" rtl="0" eaLnBrk="1" fontAlgn="base" hangingPunct="1">
              <a:lnSpc>
                <a:spcPct val="90000"/>
              </a:lnSpc>
              <a:spcBef>
                <a:spcPct val="0"/>
              </a:spcBef>
              <a:spcAft>
                <a:spcPct val="0"/>
              </a:spcAft>
              <a:defRPr sz="36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700" b="1" i="0" dirty="0">
                <a:gradFill>
                  <a:gsLst>
                    <a:gs pos="0">
                      <a:schemeClr val="accent4"/>
                    </a:gs>
                    <a:gs pos="100000">
                      <a:schemeClr val="accent1"/>
                    </a:gs>
                  </a:gsLst>
                  <a:lin ang="0" scaled="1"/>
                </a:gradFill>
                <a:latin typeface="Kanit SemiBold" pitchFamily="2" charset="-34"/>
                <a:cs typeface="Kanit SemiBold" pitchFamily="2" charset="-34"/>
              </a:rPr>
              <a:t>Click to edit Master title style</a:t>
            </a:r>
            <a:endParaRPr lang="en-US" altLang="en-US" sz="2700" b="1" i="0" dirty="0">
              <a:gradFill>
                <a:gsLst>
                  <a:gs pos="0">
                    <a:schemeClr val="accent4"/>
                  </a:gs>
                  <a:gs pos="100000">
                    <a:schemeClr val="accent1"/>
                  </a:gs>
                </a:gsLst>
                <a:lin ang="0" scaled="1"/>
              </a:gradFill>
              <a:latin typeface="Kanit SemiBold" pitchFamily="2" charset="-34"/>
              <a:cs typeface="Kanit SemiBold" pitchFamily="2" charset="-34"/>
            </a:endParaRPr>
          </a:p>
        </p:txBody>
      </p:sp>
    </p:spTree>
    <p:extLst>
      <p:ext uri="{BB962C8B-B14F-4D97-AF65-F5344CB8AC3E}">
        <p14:creationId xmlns:p14="http://schemas.microsoft.com/office/powerpoint/2010/main" val="7395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7"/>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7" name="Content Placeholder 6">
            <a:extLst>
              <a:ext uri="{FF2B5EF4-FFF2-40B4-BE49-F238E27FC236}">
                <a16:creationId xmlns:a16="http://schemas.microsoft.com/office/drawing/2014/main" id="{3E9E5F7C-7525-D570-A056-A4CAB0064FE3}"/>
              </a:ext>
            </a:extLst>
          </p:cNvPr>
          <p:cNvSpPr>
            <a:spLocks noGrp="1"/>
          </p:cNvSpPr>
          <p:nvPr>
            <p:ph sz="quarter" idx="10"/>
          </p:nvPr>
        </p:nvSpPr>
        <p:spPr>
          <a:xfrm>
            <a:off x="0" y="2"/>
            <a:ext cx="12192000" cy="6791325"/>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37146200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reaker page imag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AA7EAC-6A5A-2AD3-AFCA-F7A6C486DB23}"/>
              </a:ext>
            </a:extLst>
          </p:cNvPr>
          <p:cNvSpPr/>
          <p:nvPr userDrawn="1"/>
        </p:nvSpPr>
        <p:spPr>
          <a:xfrm>
            <a:off x="0" y="6087293"/>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9" name="Rectangle 8">
            <a:extLst>
              <a:ext uri="{FF2B5EF4-FFF2-40B4-BE49-F238E27FC236}">
                <a16:creationId xmlns:a16="http://schemas.microsoft.com/office/drawing/2014/main" id="{256DEF73-3DC0-C9AB-835A-011B37F6319E}"/>
              </a:ext>
            </a:extLst>
          </p:cNvPr>
          <p:cNvSpPr/>
          <p:nvPr userDrawn="1"/>
        </p:nvSpPr>
        <p:spPr>
          <a:xfrm>
            <a:off x="0" y="6791327"/>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369047" y="3696856"/>
            <a:ext cx="5815623" cy="770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1" i="0">
                <a:gradFill>
                  <a:gsLst>
                    <a:gs pos="0">
                      <a:schemeClr val="accent4"/>
                    </a:gs>
                    <a:gs pos="100000">
                      <a:schemeClr val="accent1"/>
                    </a:gs>
                  </a:gsLst>
                  <a:lin ang="0" scaled="1"/>
                </a:gradFill>
                <a:latin typeface="Kanit SemiBold" pitchFamily="2" charset="-34"/>
                <a:cs typeface="Kanit SemiBold" pitchFamily="2" charset="-34"/>
              </a:defRPr>
            </a:lvl1pPr>
          </a:lstStyle>
          <a:p>
            <a:pPr lvl="0"/>
            <a:r>
              <a:rPr lang="en-GB" altLang="en-US" dirty="0"/>
              <a:t>Click to edit Master</a:t>
            </a:r>
            <a:endParaRPr lang="en-US" altLang="en-US" dirty="0"/>
          </a:p>
        </p:txBody>
      </p:sp>
      <p:sp>
        <p:nvSpPr>
          <p:cNvPr id="2" name="Title Placeholder 1">
            <a:extLst>
              <a:ext uri="{FF2B5EF4-FFF2-40B4-BE49-F238E27FC236}">
                <a16:creationId xmlns:a16="http://schemas.microsoft.com/office/drawing/2014/main" id="{85D6B4C4-3A44-6482-FC84-AA0F37CF1CC7}"/>
              </a:ext>
            </a:extLst>
          </p:cNvPr>
          <p:cNvSpPr txBox="1">
            <a:spLocks/>
          </p:cNvSpPr>
          <p:nvPr userDrawn="1"/>
        </p:nvSpPr>
        <p:spPr bwMode="auto">
          <a:xfrm>
            <a:off x="369048" y="4614649"/>
            <a:ext cx="5588693"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normAutofit/>
          </a:bodyPr>
          <a:lstStyle>
            <a:lvl1pPr algn="l" rtl="0" eaLnBrk="1" fontAlgn="base" hangingPunct="1">
              <a:lnSpc>
                <a:spcPct val="9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1800" b="0" i="0" dirty="0">
                <a:latin typeface="Kanit Light" pitchFamily="2" charset="-34"/>
                <a:cs typeface="Kanit Light" pitchFamily="2" charset="-34"/>
              </a:rPr>
              <a:t>Click to edit Master title style</a:t>
            </a:r>
            <a:endParaRPr lang="en-US" altLang="en-US" sz="1800" b="0" i="0" dirty="0">
              <a:latin typeface="Kanit Light" pitchFamily="2" charset="-34"/>
              <a:cs typeface="Kanit Light" pitchFamily="2" charset="-34"/>
            </a:endParaRPr>
          </a:p>
        </p:txBody>
      </p:sp>
      <p:sp>
        <p:nvSpPr>
          <p:cNvPr id="5" name="Picture Placeholder 4">
            <a:extLst>
              <a:ext uri="{FF2B5EF4-FFF2-40B4-BE49-F238E27FC236}">
                <a16:creationId xmlns:a16="http://schemas.microsoft.com/office/drawing/2014/main" id="{9F6F8F16-4936-ABBF-084C-74F6E29C5144}"/>
              </a:ext>
            </a:extLst>
          </p:cNvPr>
          <p:cNvSpPr>
            <a:spLocks noGrp="1"/>
          </p:cNvSpPr>
          <p:nvPr>
            <p:ph type="pic" sz="quarter" idx="10"/>
          </p:nvPr>
        </p:nvSpPr>
        <p:spPr>
          <a:xfrm>
            <a:off x="6973888" y="2"/>
            <a:ext cx="5218112" cy="6791325"/>
          </a:xfrm>
        </p:spPr>
        <p:txBody>
          <a:bodyPr/>
          <a:lstStyle>
            <a:lvl1pPr marL="0" indent="0">
              <a:buNone/>
              <a:defRPr/>
            </a:lvl1pPr>
          </a:lstStyle>
          <a:p>
            <a:endParaRPr lang="en-US" dirty="0"/>
          </a:p>
        </p:txBody>
      </p:sp>
    </p:spTree>
    <p:extLst>
      <p:ext uri="{BB962C8B-B14F-4D97-AF65-F5344CB8AC3E}">
        <p14:creationId xmlns:p14="http://schemas.microsoft.com/office/powerpoint/2010/main" val="3642386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7"/>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5" name="Graphic 4">
            <a:extLst>
              <a:ext uri="{FF2B5EF4-FFF2-40B4-BE49-F238E27FC236}">
                <a16:creationId xmlns:a16="http://schemas.microsoft.com/office/drawing/2014/main" id="{5A66A042-4A1A-93DA-30BC-E056C3F267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776330" y="6191685"/>
            <a:ext cx="1989820" cy="437478"/>
          </a:xfrm>
          <a:prstGeom prst="rect">
            <a:avLst/>
          </a:prstGeom>
        </p:spPr>
      </p:pic>
    </p:spTree>
    <p:extLst>
      <p:ext uri="{BB962C8B-B14F-4D97-AF65-F5344CB8AC3E}">
        <p14:creationId xmlns:p14="http://schemas.microsoft.com/office/powerpoint/2010/main" val="39870206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3E8235-0A86-A685-4CFF-D1B281DFCB3D}"/>
              </a:ext>
            </a:extLst>
          </p:cNvPr>
          <p:cNvSpPr/>
          <p:nvPr userDrawn="1"/>
        </p:nvSpPr>
        <p:spPr>
          <a:xfrm>
            <a:off x="0" y="6791327"/>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7" name="Graphic 6">
            <a:extLst>
              <a:ext uri="{FF2B5EF4-FFF2-40B4-BE49-F238E27FC236}">
                <a16:creationId xmlns:a16="http://schemas.microsoft.com/office/drawing/2014/main" id="{F198F257-B9CE-3A2D-13AD-65799289B0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776329" y="6191685"/>
            <a:ext cx="1989819" cy="437478"/>
          </a:xfrm>
          <a:prstGeom prst="rect">
            <a:avLst/>
          </a:prstGeom>
        </p:spPr>
      </p:pic>
    </p:spTree>
    <p:extLst>
      <p:ext uri="{BB962C8B-B14F-4D97-AF65-F5344CB8AC3E}">
        <p14:creationId xmlns:p14="http://schemas.microsoft.com/office/powerpoint/2010/main" val="3849196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33DF6-14FF-7B47-AF93-92A4A8342E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06CBA9C-7986-63F6-D5B0-C4242D7CA5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0C9580-502B-75F0-4454-EEF2AE5F26F5}"/>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5" name="Footer Placeholder 4">
            <a:extLst>
              <a:ext uri="{FF2B5EF4-FFF2-40B4-BE49-F238E27FC236}">
                <a16:creationId xmlns:a16="http://schemas.microsoft.com/office/drawing/2014/main" id="{2863F93B-AA3C-949D-384C-3766A50858B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A6EBE3-196B-7CEA-9E58-4638924B5F99}"/>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13459187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pic>
        <p:nvPicPr>
          <p:cNvPr id="6" name="Graphic 4">
            <a:extLst>
              <a:ext uri="{FF2B5EF4-FFF2-40B4-BE49-F238E27FC236}">
                <a16:creationId xmlns:a16="http://schemas.microsoft.com/office/drawing/2014/main" id="{92BAEE07-005B-847F-4826-BBC99DA315B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257877" y="1343352"/>
            <a:ext cx="7623993" cy="1676197"/>
          </a:xfrm>
          <a:prstGeom prst="rect">
            <a:avLst/>
          </a:prstGeom>
        </p:spPr>
      </p:pic>
      <p:sp>
        <p:nvSpPr>
          <p:cNvPr id="7" name="Title 1">
            <a:extLst>
              <a:ext uri="{FF2B5EF4-FFF2-40B4-BE49-F238E27FC236}">
                <a16:creationId xmlns:a16="http://schemas.microsoft.com/office/drawing/2014/main" id="{0BA81F97-ADFA-5057-B0DC-FD8256F73D9A}"/>
              </a:ext>
            </a:extLst>
          </p:cNvPr>
          <p:cNvSpPr>
            <a:spLocks noGrp="1"/>
          </p:cNvSpPr>
          <p:nvPr>
            <p:ph type="ctrTitle"/>
          </p:nvPr>
        </p:nvSpPr>
        <p:spPr>
          <a:xfrm>
            <a:off x="655783" y="3534759"/>
            <a:ext cx="10880436" cy="1103778"/>
          </a:xfrm>
        </p:spPr>
        <p:txBody>
          <a:bodyPr anchor="t">
            <a:normAutofit/>
          </a:bodyPr>
          <a:lstStyle>
            <a:lvl1pPr algn="ctr">
              <a:lnSpc>
                <a:spcPct val="110000"/>
              </a:lnSpc>
              <a:defRPr sz="3600" b="0" i="0">
                <a:solidFill>
                  <a:schemeClr val="bg1"/>
                </a:solidFill>
                <a:latin typeface="Kanit Medium" pitchFamily="2" charset="-34"/>
                <a:cs typeface="Kanit Medium" pitchFamily="2" charset="-34"/>
              </a:defRPr>
            </a:lvl1pPr>
          </a:lstStyle>
          <a:p>
            <a:r>
              <a:rPr lang="en-GB" dirty="0"/>
              <a:t>Click to edit Master title style</a:t>
            </a:r>
            <a:endParaRPr lang="en-US" dirty="0"/>
          </a:p>
        </p:txBody>
      </p:sp>
      <p:pic>
        <p:nvPicPr>
          <p:cNvPr id="8" name="Picture 7" descr="A colorful swirly spiral&#10;&#10;Description automatically generated with medium confidence">
            <a:extLst>
              <a:ext uri="{FF2B5EF4-FFF2-40B4-BE49-F238E27FC236}">
                <a16:creationId xmlns:a16="http://schemas.microsoft.com/office/drawing/2014/main" id="{89935D79-E9C8-8BD8-BA9D-603ECD9AAF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46728" y="2181448"/>
            <a:ext cx="12479080" cy="7513582"/>
          </a:xfrm>
          <a:prstGeom prst="rect">
            <a:avLst/>
          </a:prstGeom>
        </p:spPr>
      </p:pic>
      <p:pic>
        <p:nvPicPr>
          <p:cNvPr id="10" name="Picture 9" descr="A colorful twisted object on a black background&#10;&#10;Description automatically generated">
            <a:extLst>
              <a:ext uri="{FF2B5EF4-FFF2-40B4-BE49-F238E27FC236}">
                <a16:creationId xmlns:a16="http://schemas.microsoft.com/office/drawing/2014/main" id="{99947A6A-DB9B-0E7A-F600-8E7C783D432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496672">
            <a:off x="7582823" y="3557217"/>
            <a:ext cx="9874139" cy="7486437"/>
          </a:xfrm>
          <a:prstGeom prst="rect">
            <a:avLst/>
          </a:prstGeom>
        </p:spPr>
      </p:pic>
    </p:spTree>
    <p:extLst>
      <p:ext uri="{BB962C8B-B14F-4D97-AF65-F5344CB8AC3E}">
        <p14:creationId xmlns:p14="http://schemas.microsoft.com/office/powerpoint/2010/main" val="3663178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7"/>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5" name="Graphic 4">
            <a:extLst>
              <a:ext uri="{FF2B5EF4-FFF2-40B4-BE49-F238E27FC236}">
                <a16:creationId xmlns:a16="http://schemas.microsoft.com/office/drawing/2014/main" id="{5A66A042-4A1A-93DA-30BC-E056C3F2672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776329" y="6191685"/>
            <a:ext cx="1989819" cy="437478"/>
          </a:xfrm>
          <a:prstGeom prst="rect">
            <a:avLst/>
          </a:prstGeom>
        </p:spPr>
      </p:pic>
      <p:sp>
        <p:nvSpPr>
          <p:cNvPr id="3" name="Title Placeholder 1">
            <a:extLst>
              <a:ext uri="{FF2B5EF4-FFF2-40B4-BE49-F238E27FC236}">
                <a16:creationId xmlns:a16="http://schemas.microsoft.com/office/drawing/2014/main" id="{23F5C0C2-DFB8-E862-897F-D37418954161}"/>
              </a:ext>
            </a:extLst>
          </p:cNvPr>
          <p:cNvSpPr>
            <a:spLocks noGrp="1"/>
          </p:cNvSpPr>
          <p:nvPr>
            <p:ph type="title" hasCustomPrompt="1"/>
          </p:nvPr>
        </p:nvSpPr>
        <p:spPr bwMode="auto">
          <a:xfrm>
            <a:off x="1938011" y="1680299"/>
            <a:ext cx="8315979" cy="2249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ctr">
              <a:lnSpc>
                <a:spcPct val="100000"/>
              </a:lnSpc>
              <a:defRPr sz="4500" b="1" i="0">
                <a:gradFill flip="none" rotWithShape="1">
                  <a:gsLst>
                    <a:gs pos="0">
                      <a:schemeClr val="accent2"/>
                    </a:gs>
                    <a:gs pos="100000">
                      <a:schemeClr val="accent3"/>
                    </a:gs>
                  </a:gsLst>
                  <a:lin ang="0" scaled="1"/>
                  <a:tileRect/>
                </a:gradFill>
                <a:latin typeface="Kanit SemiBold" pitchFamily="2" charset="-34"/>
                <a:cs typeface="Kanit SemiBold" pitchFamily="2" charset="-34"/>
              </a:defRPr>
            </a:lvl1pPr>
          </a:lstStyle>
          <a:p>
            <a:pPr lvl="0"/>
            <a:r>
              <a:rPr lang="en-US" sz="3600" dirty="0"/>
              <a:t>“A very wise and interesting quote from someone great can go in this text box”</a:t>
            </a:r>
            <a:endParaRPr lang="en-US" altLang="en-US" dirty="0"/>
          </a:p>
        </p:txBody>
      </p:sp>
      <p:sp>
        <p:nvSpPr>
          <p:cNvPr id="4" name="Subtitle 2">
            <a:extLst>
              <a:ext uri="{FF2B5EF4-FFF2-40B4-BE49-F238E27FC236}">
                <a16:creationId xmlns:a16="http://schemas.microsoft.com/office/drawing/2014/main" id="{7F42D81B-0938-F8C4-8B08-958D01B07BDE}"/>
              </a:ext>
            </a:extLst>
          </p:cNvPr>
          <p:cNvSpPr>
            <a:spLocks noGrp="1"/>
          </p:cNvSpPr>
          <p:nvPr>
            <p:ph type="subTitle" idx="4294967295" hasCustomPrompt="1"/>
          </p:nvPr>
        </p:nvSpPr>
        <p:spPr>
          <a:xfrm>
            <a:off x="1938011" y="4152534"/>
            <a:ext cx="8315979" cy="881063"/>
          </a:xfrm>
        </p:spPr>
        <p:txBody>
          <a:bodyPr/>
          <a:lstStyle>
            <a:lvl1pPr marL="0" indent="0" algn="ctr">
              <a:buNone/>
              <a:defRPr sz="2400" b="0" i="0" baseline="0">
                <a:solidFill>
                  <a:schemeClr val="tx1"/>
                </a:solidFill>
                <a:latin typeface="Kanit Light" pitchFamily="2" charset="-34"/>
                <a:cs typeface="Kanit Light" pitchFamily="2" charset="-34"/>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solidFill>
                  <a:schemeClr val="tx1"/>
                </a:solidFill>
              </a:rPr>
              <a:t>Person or Company Logo</a:t>
            </a:r>
          </a:p>
        </p:txBody>
      </p:sp>
    </p:spTree>
    <p:extLst>
      <p:ext uri="{BB962C8B-B14F-4D97-AF65-F5344CB8AC3E}">
        <p14:creationId xmlns:p14="http://schemas.microsoft.com/office/powerpoint/2010/main" val="30807268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8905"/>
          <a:stretch/>
        </p:blipFill>
        <p:spPr>
          <a:xfrm>
            <a:off x="-3" y="0"/>
            <a:ext cx="12192003" cy="6244046"/>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2"/>
            <a:ext cx="12192000" cy="6858001"/>
          </a:xfrm>
          <a:prstGeom prst="rect">
            <a:avLst/>
          </a:prstGeom>
          <a:solidFill>
            <a:schemeClr val="tx2">
              <a:alpha val="5890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err="1">
              <a:latin typeface="Roboto" panose="02000000000000000000" pitchFamily="2" charset="0"/>
              <a:ea typeface="Roboto" panose="02000000000000000000" pitchFamily="2" charset="0"/>
            </a:endParaRPr>
          </a:p>
        </p:txBody>
      </p:sp>
      <p:pic>
        <p:nvPicPr>
          <p:cNvPr id="5" name="Graphic 4">
            <a:extLst>
              <a:ext uri="{FF2B5EF4-FFF2-40B4-BE49-F238E27FC236}">
                <a16:creationId xmlns:a16="http://schemas.microsoft.com/office/drawing/2014/main" id="{3EFF692A-8D6C-EE49-9AE0-571826F1CEC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257877" y="1445828"/>
            <a:ext cx="7623993" cy="1676197"/>
          </a:xfrm>
          <a:prstGeom prst="rect">
            <a:avLst/>
          </a:prstGeom>
        </p:spPr>
      </p:pic>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5" y="3660883"/>
            <a:ext cx="10880436" cy="1103778"/>
          </a:xfrm>
        </p:spPr>
        <p:txBody>
          <a:bodyPr anchor="t">
            <a:normAutofit/>
          </a:bodyPr>
          <a:lstStyle>
            <a:lvl1pPr algn="ctr">
              <a:lnSpc>
                <a:spcPct val="110000"/>
              </a:lnSpc>
              <a:defRPr sz="3600" b="0" i="0">
                <a:solidFill>
                  <a:schemeClr val="bg1"/>
                </a:solidFill>
                <a:latin typeface="Kanit Medium" pitchFamily="2" charset="-34"/>
                <a:cs typeface="Kanit Medium" pitchFamily="2" charset="-34"/>
              </a:defRPr>
            </a:lvl1pPr>
          </a:lstStyle>
          <a:p>
            <a:r>
              <a:rPr lang="en-GB" dirty="0"/>
              <a:t>Click to edit Master title style</a:t>
            </a:r>
            <a:endParaRPr lang="en-US" dirty="0"/>
          </a:p>
        </p:txBody>
      </p:sp>
      <p:sp>
        <p:nvSpPr>
          <p:cNvPr id="3" name="Rectangle 2">
            <a:extLst>
              <a:ext uri="{FF2B5EF4-FFF2-40B4-BE49-F238E27FC236}">
                <a16:creationId xmlns:a16="http://schemas.microsoft.com/office/drawing/2014/main" id="{D5D72C25-E7DB-4EEC-BDE3-431CF22162E6}"/>
              </a:ext>
            </a:extLst>
          </p:cNvPr>
          <p:cNvSpPr/>
          <p:nvPr userDrawn="1"/>
        </p:nvSpPr>
        <p:spPr>
          <a:xfrm>
            <a:off x="-3" y="5627813"/>
            <a:ext cx="12192003" cy="1230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sp>
        <p:nvSpPr>
          <p:cNvPr id="15" name="Rectangle 14">
            <a:extLst>
              <a:ext uri="{FF2B5EF4-FFF2-40B4-BE49-F238E27FC236}">
                <a16:creationId xmlns:a16="http://schemas.microsoft.com/office/drawing/2014/main" id="{24257194-EAE3-718F-1832-CC387B90C739}"/>
              </a:ext>
            </a:extLst>
          </p:cNvPr>
          <p:cNvSpPr/>
          <p:nvPr userDrawn="1"/>
        </p:nvSpPr>
        <p:spPr>
          <a:xfrm>
            <a:off x="0" y="5574201"/>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err="1">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0936BB32-0F9E-6191-A6C0-250AFCCA121C}"/>
              </a:ext>
            </a:extLst>
          </p:cNvPr>
          <p:cNvPicPr>
            <a:picLocks noChangeAspect="1"/>
          </p:cNvPicPr>
          <p:nvPr userDrawn="1"/>
        </p:nvPicPr>
        <p:blipFill>
          <a:blip r:embed="rId4"/>
          <a:stretch>
            <a:fillRect/>
          </a:stretch>
        </p:blipFill>
        <p:spPr>
          <a:xfrm>
            <a:off x="629655" y="6026437"/>
            <a:ext cx="1780701" cy="423977"/>
          </a:xfrm>
          <a:prstGeom prst="rect">
            <a:avLst/>
          </a:prstGeom>
        </p:spPr>
      </p:pic>
    </p:spTree>
    <p:extLst>
      <p:ext uri="{BB962C8B-B14F-4D97-AF65-F5344CB8AC3E}">
        <p14:creationId xmlns:p14="http://schemas.microsoft.com/office/powerpoint/2010/main" val="35702667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37F38C-535B-4C25-2706-FEF2449FE3F9}"/>
              </a:ext>
            </a:extLst>
          </p:cNvPr>
          <p:cNvSpPr>
            <a:spLocks noGrp="1"/>
          </p:cNvSpPr>
          <p:nvPr>
            <p:ph type="dt" sz="half" idx="10"/>
          </p:nvPr>
        </p:nvSpPr>
        <p:spPr/>
        <p:txBody>
          <a:bodyPr/>
          <a:lstStyle/>
          <a:p>
            <a:fld id="{8F0B4D94-DD87-4B79-A192-44CEF0F46F9B}" type="datetime1">
              <a:rPr lang="en-US" smtClean="0"/>
              <a:t>1/20/2025</a:t>
            </a:fld>
            <a:endParaRPr lang="en-GB"/>
          </a:p>
        </p:txBody>
      </p:sp>
      <p:sp>
        <p:nvSpPr>
          <p:cNvPr id="3" name="Footer Placeholder 2">
            <a:extLst>
              <a:ext uri="{FF2B5EF4-FFF2-40B4-BE49-F238E27FC236}">
                <a16:creationId xmlns:a16="http://schemas.microsoft.com/office/drawing/2014/main" id="{E2911A16-6AD1-0538-4577-8B5C01706BAA}"/>
              </a:ext>
            </a:extLst>
          </p:cNvPr>
          <p:cNvSpPr>
            <a:spLocks noGrp="1"/>
          </p:cNvSpPr>
          <p:nvPr>
            <p:ph type="ftr" sz="quarter" idx="11"/>
          </p:nvPr>
        </p:nvSpPr>
        <p:spPr/>
        <p:txBody>
          <a:bodyPr/>
          <a:lstStyle/>
          <a:p>
            <a:r>
              <a:rPr lang="en-GB"/>
              <a:t>SSW Data &amp; AI</a:t>
            </a:r>
          </a:p>
        </p:txBody>
      </p:sp>
      <p:sp>
        <p:nvSpPr>
          <p:cNvPr id="4" name="Slide Number Placeholder 3">
            <a:extLst>
              <a:ext uri="{FF2B5EF4-FFF2-40B4-BE49-F238E27FC236}">
                <a16:creationId xmlns:a16="http://schemas.microsoft.com/office/drawing/2014/main" id="{3D271A8B-2A65-B16F-9014-C72F1833419B}"/>
              </a:ext>
            </a:extLst>
          </p:cNvPr>
          <p:cNvSpPr>
            <a:spLocks noGrp="1"/>
          </p:cNvSpPr>
          <p:nvPr>
            <p:ph type="sldNum" sz="quarter" idx="12"/>
          </p:nvPr>
        </p:nvSpPr>
        <p:spPr/>
        <p:txBody>
          <a:bodyPr/>
          <a:lstStyle/>
          <a:p>
            <a:fld id="{1822C2C9-E126-44D7-ABC8-7CE5B314A4C3}" type="slidenum">
              <a:rPr lang="en-GB" smtClean="0"/>
              <a:t>‹#›</a:t>
            </a:fld>
            <a:endParaRPr lang="en-GB"/>
          </a:p>
        </p:txBody>
      </p:sp>
    </p:spTree>
    <p:extLst>
      <p:ext uri="{BB962C8B-B14F-4D97-AF65-F5344CB8AC3E}">
        <p14:creationId xmlns:p14="http://schemas.microsoft.com/office/powerpoint/2010/main" val="17293184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D921-20FA-41FC-155A-E47206888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0707E1A-625F-DC43-05FF-03DC6CFC16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10EB54F-F198-DD2C-4500-603002926F36}"/>
              </a:ext>
            </a:extLst>
          </p:cNvPr>
          <p:cNvSpPr>
            <a:spLocks noGrp="1"/>
          </p:cNvSpPr>
          <p:nvPr>
            <p:ph type="dt" sz="half" idx="10"/>
          </p:nvPr>
        </p:nvSpPr>
        <p:spPr/>
        <p:txBody>
          <a:bodyPr/>
          <a:lstStyle/>
          <a:p>
            <a:fld id="{29BC5F1D-F6F1-4811-93B3-24A08A5B717C}" type="datetime1">
              <a:rPr lang="en-GB" smtClean="0"/>
              <a:t>20/01/2025</a:t>
            </a:fld>
            <a:endParaRPr lang="en-GB"/>
          </a:p>
        </p:txBody>
      </p:sp>
      <p:sp>
        <p:nvSpPr>
          <p:cNvPr id="5" name="Footer Placeholder 4">
            <a:extLst>
              <a:ext uri="{FF2B5EF4-FFF2-40B4-BE49-F238E27FC236}">
                <a16:creationId xmlns:a16="http://schemas.microsoft.com/office/drawing/2014/main" id="{E568251C-3344-704B-CAA9-4F4EEC551C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893DA8-FFE1-E7AC-08F5-417774E420E1}"/>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2051750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7F7F-E6B3-6855-BC4A-08DDF1A20D5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6FE6213-C41D-E372-80BA-1001140B13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5D21A6-75A6-8629-0E63-630233E25702}"/>
              </a:ext>
            </a:extLst>
          </p:cNvPr>
          <p:cNvSpPr>
            <a:spLocks noGrp="1"/>
          </p:cNvSpPr>
          <p:nvPr>
            <p:ph type="dt" sz="half" idx="10"/>
          </p:nvPr>
        </p:nvSpPr>
        <p:spPr/>
        <p:txBody>
          <a:bodyPr/>
          <a:lstStyle/>
          <a:p>
            <a:fld id="{E26F3EB4-F6C1-474A-B656-9CE86B693D77}" type="datetime1">
              <a:rPr lang="en-GB" smtClean="0"/>
              <a:t>20/01/2025</a:t>
            </a:fld>
            <a:endParaRPr lang="en-GB"/>
          </a:p>
        </p:txBody>
      </p:sp>
      <p:sp>
        <p:nvSpPr>
          <p:cNvPr id="5" name="Footer Placeholder 4">
            <a:extLst>
              <a:ext uri="{FF2B5EF4-FFF2-40B4-BE49-F238E27FC236}">
                <a16:creationId xmlns:a16="http://schemas.microsoft.com/office/drawing/2014/main" id="{8E7C3A22-46DC-93C4-DBBD-AC402A2DDB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28030E-00F7-73A0-58B7-A4B623A61B4D}"/>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2653257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0854-62DB-4BC0-F06D-59A3727B7F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3542521-257D-D1D9-74FA-2837246566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4BD041-F2D7-5756-0E20-23713BD119B7}"/>
              </a:ext>
            </a:extLst>
          </p:cNvPr>
          <p:cNvSpPr>
            <a:spLocks noGrp="1"/>
          </p:cNvSpPr>
          <p:nvPr>
            <p:ph type="dt" sz="half" idx="10"/>
          </p:nvPr>
        </p:nvSpPr>
        <p:spPr/>
        <p:txBody>
          <a:bodyPr/>
          <a:lstStyle/>
          <a:p>
            <a:fld id="{22CACF46-1856-4BFE-9002-1FAB3E7E2EF3}" type="datetime1">
              <a:rPr lang="en-GB" smtClean="0"/>
              <a:t>20/01/2025</a:t>
            </a:fld>
            <a:endParaRPr lang="en-GB"/>
          </a:p>
        </p:txBody>
      </p:sp>
      <p:sp>
        <p:nvSpPr>
          <p:cNvPr id="5" name="Footer Placeholder 4">
            <a:extLst>
              <a:ext uri="{FF2B5EF4-FFF2-40B4-BE49-F238E27FC236}">
                <a16:creationId xmlns:a16="http://schemas.microsoft.com/office/drawing/2014/main" id="{A21AEB5F-6671-42F3-CCC8-48D36230F4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77734D-D402-6051-BA25-7EAF65D12AAD}"/>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994317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82A0-B1F7-A972-C83D-B02C883104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A17279-FC11-1FCC-9E86-90667F4F7C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FF11D31-6ABF-B130-AB1F-085AAADCD7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8EDF566-0A9B-01F4-3739-FDF36E9EBA35}"/>
              </a:ext>
            </a:extLst>
          </p:cNvPr>
          <p:cNvSpPr>
            <a:spLocks noGrp="1"/>
          </p:cNvSpPr>
          <p:nvPr>
            <p:ph type="dt" sz="half" idx="10"/>
          </p:nvPr>
        </p:nvSpPr>
        <p:spPr/>
        <p:txBody>
          <a:bodyPr/>
          <a:lstStyle/>
          <a:p>
            <a:fld id="{C2819AA1-1EF9-499B-85A0-E0F352A24397}" type="datetime1">
              <a:rPr lang="en-GB" smtClean="0"/>
              <a:t>20/01/2025</a:t>
            </a:fld>
            <a:endParaRPr lang="en-GB"/>
          </a:p>
        </p:txBody>
      </p:sp>
      <p:sp>
        <p:nvSpPr>
          <p:cNvPr id="6" name="Footer Placeholder 5">
            <a:extLst>
              <a:ext uri="{FF2B5EF4-FFF2-40B4-BE49-F238E27FC236}">
                <a16:creationId xmlns:a16="http://schemas.microsoft.com/office/drawing/2014/main" id="{FB82FBD3-AD47-4640-3FA0-62D9D4EE78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3D2353-E0AB-00E5-0B0F-EB9953CC93D7}"/>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3328481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6002A-92B9-DB10-470C-972204CDC3E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849953-3FA7-39D8-8843-659EE49BBB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A806ED-A7BD-032A-4A92-30D380DFB2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86DF24-8287-8617-DE6A-892C63441D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0E522F-1139-5ABE-6DAA-1B081C5359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C734149-ACDC-681C-C764-BEA74D6D53B0}"/>
              </a:ext>
            </a:extLst>
          </p:cNvPr>
          <p:cNvSpPr>
            <a:spLocks noGrp="1"/>
          </p:cNvSpPr>
          <p:nvPr>
            <p:ph type="dt" sz="half" idx="10"/>
          </p:nvPr>
        </p:nvSpPr>
        <p:spPr/>
        <p:txBody>
          <a:bodyPr/>
          <a:lstStyle/>
          <a:p>
            <a:fld id="{F08D3E56-A02D-4AFF-9371-FD9B02CE2103}" type="datetime1">
              <a:rPr lang="en-GB" smtClean="0"/>
              <a:t>20/01/2025</a:t>
            </a:fld>
            <a:endParaRPr lang="en-GB"/>
          </a:p>
        </p:txBody>
      </p:sp>
      <p:sp>
        <p:nvSpPr>
          <p:cNvPr id="8" name="Footer Placeholder 7">
            <a:extLst>
              <a:ext uri="{FF2B5EF4-FFF2-40B4-BE49-F238E27FC236}">
                <a16:creationId xmlns:a16="http://schemas.microsoft.com/office/drawing/2014/main" id="{CB840D97-E07D-1425-4D70-82DBBB21A62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87D9550-A537-0908-BFA1-18BB5BFC97DF}"/>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25205869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B422-BAD6-20EF-DAD1-EFD173CD020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50B39D9-A84D-D2AE-974F-59831B207082}"/>
              </a:ext>
            </a:extLst>
          </p:cNvPr>
          <p:cNvSpPr>
            <a:spLocks noGrp="1"/>
          </p:cNvSpPr>
          <p:nvPr>
            <p:ph type="dt" sz="half" idx="10"/>
          </p:nvPr>
        </p:nvSpPr>
        <p:spPr/>
        <p:txBody>
          <a:bodyPr/>
          <a:lstStyle/>
          <a:p>
            <a:fld id="{BF0EBF69-4145-4395-83AE-C9DC2B6B7753}" type="datetime1">
              <a:rPr lang="en-GB" smtClean="0"/>
              <a:t>20/01/2025</a:t>
            </a:fld>
            <a:endParaRPr lang="en-GB"/>
          </a:p>
        </p:txBody>
      </p:sp>
      <p:sp>
        <p:nvSpPr>
          <p:cNvPr id="4" name="Footer Placeholder 3">
            <a:extLst>
              <a:ext uri="{FF2B5EF4-FFF2-40B4-BE49-F238E27FC236}">
                <a16:creationId xmlns:a16="http://schemas.microsoft.com/office/drawing/2014/main" id="{B3F46EB2-E704-A55E-B36F-B29AE628DD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A780F89-A1C3-241C-0539-24D9CA182CF7}"/>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4105598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E2D6-A24F-BA7B-2FA8-59E092B7FA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AEBF17-B3FA-DF2D-87EE-C4D83D5BA0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77C32E8-D0DD-628A-D7AF-2F3F228195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BA6048-F488-9DBA-EC39-89B4FEA9EE62}"/>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6" name="Footer Placeholder 5">
            <a:extLst>
              <a:ext uri="{FF2B5EF4-FFF2-40B4-BE49-F238E27FC236}">
                <a16:creationId xmlns:a16="http://schemas.microsoft.com/office/drawing/2014/main" id="{F4505811-402F-BF57-8056-8D55FA6EED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708C96-3E0A-73FF-BCCF-3F35154294D1}"/>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2125724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24002-776A-CBE7-5657-7E936B9332B6}"/>
              </a:ext>
            </a:extLst>
          </p:cNvPr>
          <p:cNvSpPr>
            <a:spLocks noGrp="1"/>
          </p:cNvSpPr>
          <p:nvPr>
            <p:ph type="dt" sz="half" idx="10"/>
          </p:nvPr>
        </p:nvSpPr>
        <p:spPr/>
        <p:txBody>
          <a:bodyPr/>
          <a:lstStyle/>
          <a:p>
            <a:fld id="{6B9298B5-73D9-47CE-99A6-36FBC43DA142}" type="datetime1">
              <a:rPr lang="en-GB" smtClean="0"/>
              <a:t>20/01/2025</a:t>
            </a:fld>
            <a:endParaRPr lang="en-GB"/>
          </a:p>
        </p:txBody>
      </p:sp>
      <p:sp>
        <p:nvSpPr>
          <p:cNvPr id="3" name="Footer Placeholder 2">
            <a:extLst>
              <a:ext uri="{FF2B5EF4-FFF2-40B4-BE49-F238E27FC236}">
                <a16:creationId xmlns:a16="http://schemas.microsoft.com/office/drawing/2014/main" id="{ADF960D9-19F3-5FED-7AE2-BA32A96A495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C561D3-73BD-EB48-605F-0751DE69B9A5}"/>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9073942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B9EE-E362-EFF2-5DB9-A91C8FDE2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045169D-E8FA-0F04-01D6-60D423ABEF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8F57D03-3924-3609-6D9C-B44FBCA02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D4289E-96EC-B991-E194-786DA6449E10}"/>
              </a:ext>
            </a:extLst>
          </p:cNvPr>
          <p:cNvSpPr>
            <a:spLocks noGrp="1"/>
          </p:cNvSpPr>
          <p:nvPr>
            <p:ph type="dt" sz="half" idx="10"/>
          </p:nvPr>
        </p:nvSpPr>
        <p:spPr/>
        <p:txBody>
          <a:bodyPr/>
          <a:lstStyle/>
          <a:p>
            <a:fld id="{2A2E57C7-3EF4-4910-AFA3-3A0B0519F738}" type="datetime1">
              <a:rPr lang="en-GB" smtClean="0"/>
              <a:t>20/01/2025</a:t>
            </a:fld>
            <a:endParaRPr lang="en-GB"/>
          </a:p>
        </p:txBody>
      </p:sp>
      <p:sp>
        <p:nvSpPr>
          <p:cNvPr id="6" name="Footer Placeholder 5">
            <a:extLst>
              <a:ext uri="{FF2B5EF4-FFF2-40B4-BE49-F238E27FC236}">
                <a16:creationId xmlns:a16="http://schemas.microsoft.com/office/drawing/2014/main" id="{9F5AB5E2-0125-18F6-3D4C-D3A6C76877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BB54FE8-A0B0-DAE2-1849-8BE8D7BB5EC3}"/>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26238128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7525-D88E-BC9F-9971-A682A4790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6D3C57A-164A-3FC1-846E-181CFC6962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D6430D0-B4F9-B8D1-0E3A-4F137D126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018F6E-3BC1-3835-5CA2-A6DF8E09E8E7}"/>
              </a:ext>
            </a:extLst>
          </p:cNvPr>
          <p:cNvSpPr>
            <a:spLocks noGrp="1"/>
          </p:cNvSpPr>
          <p:nvPr>
            <p:ph type="dt" sz="half" idx="10"/>
          </p:nvPr>
        </p:nvSpPr>
        <p:spPr/>
        <p:txBody>
          <a:bodyPr/>
          <a:lstStyle/>
          <a:p>
            <a:fld id="{EB03064E-DDAC-4D5F-B171-60E01DAE6867}" type="datetime1">
              <a:rPr lang="en-GB" smtClean="0"/>
              <a:t>20/01/2025</a:t>
            </a:fld>
            <a:endParaRPr lang="en-GB"/>
          </a:p>
        </p:txBody>
      </p:sp>
      <p:sp>
        <p:nvSpPr>
          <p:cNvPr id="6" name="Footer Placeholder 5">
            <a:extLst>
              <a:ext uri="{FF2B5EF4-FFF2-40B4-BE49-F238E27FC236}">
                <a16:creationId xmlns:a16="http://schemas.microsoft.com/office/drawing/2014/main" id="{75A6875B-6F66-944C-F681-1D1E061B62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2D9AB9-CE8B-CC93-464B-4E91EEF475B6}"/>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2744957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9A7E-6B19-E3AD-D002-6337544D190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37704A-40AC-220F-9C9A-F12F6F55B5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66F301-3247-F351-AA49-851AD719007F}"/>
              </a:ext>
            </a:extLst>
          </p:cNvPr>
          <p:cNvSpPr>
            <a:spLocks noGrp="1"/>
          </p:cNvSpPr>
          <p:nvPr>
            <p:ph type="dt" sz="half" idx="10"/>
          </p:nvPr>
        </p:nvSpPr>
        <p:spPr/>
        <p:txBody>
          <a:bodyPr/>
          <a:lstStyle/>
          <a:p>
            <a:fld id="{3833AE57-582B-4214-9CF8-CFFF5BB568C0}" type="datetime1">
              <a:rPr lang="en-GB" smtClean="0"/>
              <a:t>20/01/2025</a:t>
            </a:fld>
            <a:endParaRPr lang="en-GB"/>
          </a:p>
        </p:txBody>
      </p:sp>
      <p:sp>
        <p:nvSpPr>
          <p:cNvPr id="5" name="Footer Placeholder 4">
            <a:extLst>
              <a:ext uri="{FF2B5EF4-FFF2-40B4-BE49-F238E27FC236}">
                <a16:creationId xmlns:a16="http://schemas.microsoft.com/office/drawing/2014/main" id="{05055B16-C235-F16C-33C6-F4513B7D7D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164DC4-A560-F48F-B2B2-25806C4EF49F}"/>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26741280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08EEC-F8BB-6E88-A613-B8467BE059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AFD652D-81C2-2B2C-CCBC-C901F04BDC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DABFE5-463A-88CE-5105-AF7E704018DC}"/>
              </a:ext>
            </a:extLst>
          </p:cNvPr>
          <p:cNvSpPr>
            <a:spLocks noGrp="1"/>
          </p:cNvSpPr>
          <p:nvPr>
            <p:ph type="dt" sz="half" idx="10"/>
          </p:nvPr>
        </p:nvSpPr>
        <p:spPr/>
        <p:txBody>
          <a:bodyPr/>
          <a:lstStyle/>
          <a:p>
            <a:fld id="{B5B5BC3C-72EC-4530-89E8-23E43DF8E73E}" type="datetime1">
              <a:rPr lang="en-GB" smtClean="0"/>
              <a:t>20/01/2025</a:t>
            </a:fld>
            <a:endParaRPr lang="en-GB"/>
          </a:p>
        </p:txBody>
      </p:sp>
      <p:sp>
        <p:nvSpPr>
          <p:cNvPr id="5" name="Footer Placeholder 4">
            <a:extLst>
              <a:ext uri="{FF2B5EF4-FFF2-40B4-BE49-F238E27FC236}">
                <a16:creationId xmlns:a16="http://schemas.microsoft.com/office/drawing/2014/main" id="{ADEB693E-EED4-E999-1EAC-BC88C14A1A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623886-3769-62AA-B958-D84C487C57E6}"/>
              </a:ext>
            </a:extLst>
          </p:cNvPr>
          <p:cNvSpPr>
            <a:spLocks noGrp="1"/>
          </p:cNvSpPr>
          <p:nvPr>
            <p:ph type="sldNum" sz="quarter" idx="12"/>
          </p:nvPr>
        </p:nvSpPr>
        <p:spPr/>
        <p:txBody>
          <a:bodyPr/>
          <a:lstStyle/>
          <a:p>
            <a:fld id="{A50B2703-FD85-4CDF-BB68-14CE774D9DEA}" type="slidenum">
              <a:rPr lang="en-GB" smtClean="0"/>
              <a:t>‹#›</a:t>
            </a:fld>
            <a:endParaRPr lang="en-GB"/>
          </a:p>
        </p:txBody>
      </p:sp>
    </p:spTree>
    <p:extLst>
      <p:ext uri="{BB962C8B-B14F-4D97-AF65-F5344CB8AC3E}">
        <p14:creationId xmlns:p14="http://schemas.microsoft.com/office/powerpoint/2010/main" val="33870524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484436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002402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532755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571232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2858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0B25-7991-B264-EFC5-59B6E1354E5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0B5842-5894-361E-A56B-B3E9750B9C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BFCAC0-7734-E4BB-8F5B-1E8BB655CF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B7B257D-9FBA-A4A7-3CB4-696D772267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5CEC52-6DC5-7496-1F43-BE322A0FC9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22F3EAD-B874-B7C2-5760-F79ABCD92114}"/>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8" name="Footer Placeholder 7">
            <a:extLst>
              <a:ext uri="{FF2B5EF4-FFF2-40B4-BE49-F238E27FC236}">
                <a16:creationId xmlns:a16="http://schemas.microsoft.com/office/drawing/2014/main" id="{D2AA229C-73AC-3923-618C-313364A1AE2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28E1177-16FE-D40F-B4BF-8AE21BD1DE1D}"/>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625107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702054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41013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16043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417032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566889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4589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7B67-B36A-A638-E38F-475A8B1D19D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C4ABB04-0BF5-91D7-FE4E-E681B4D4127A}"/>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4" name="Footer Placeholder 3">
            <a:extLst>
              <a:ext uri="{FF2B5EF4-FFF2-40B4-BE49-F238E27FC236}">
                <a16:creationId xmlns:a16="http://schemas.microsoft.com/office/drawing/2014/main" id="{AD8941FF-1824-F8D3-0FA9-AF1EC3BE28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9E941A7-9965-ECBE-B0C4-E2984692A49F}"/>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89739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FB59A-FD91-60AD-44F2-20757E873B05}"/>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3" name="Footer Placeholder 2">
            <a:extLst>
              <a:ext uri="{FF2B5EF4-FFF2-40B4-BE49-F238E27FC236}">
                <a16:creationId xmlns:a16="http://schemas.microsoft.com/office/drawing/2014/main" id="{F0996CDD-B9D0-7523-4350-F940E10528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83967C7-07CE-A451-9137-AE39140AA4BF}"/>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3091375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4981-648B-08F7-A2B8-8BFA1A85C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20F85CF-FD3A-ABF1-93FA-697FAF79A3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D4A4269-3716-E9F5-CB93-885D4F409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8C37FF-5558-CDB2-1BA2-4268F6BB6371}"/>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6" name="Footer Placeholder 5">
            <a:extLst>
              <a:ext uri="{FF2B5EF4-FFF2-40B4-BE49-F238E27FC236}">
                <a16:creationId xmlns:a16="http://schemas.microsoft.com/office/drawing/2014/main" id="{C96BE248-7DB5-A2CF-71C6-BDF088F30D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16133D-27D6-A14B-9378-0A4CC5337509}"/>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3803977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8E415-ABC5-21EA-A17F-13D63CDEFB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7D4AE7B-C645-9DF2-42C6-234FE71C8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10518CE-661F-2BE6-E69B-90810C546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0A4C4A-8793-C7D3-6B1A-DB8A980A35B2}"/>
              </a:ext>
            </a:extLst>
          </p:cNvPr>
          <p:cNvSpPr>
            <a:spLocks noGrp="1"/>
          </p:cNvSpPr>
          <p:nvPr>
            <p:ph type="dt" sz="half" idx="10"/>
          </p:nvPr>
        </p:nvSpPr>
        <p:spPr/>
        <p:txBody>
          <a:bodyPr/>
          <a:lstStyle/>
          <a:p>
            <a:fld id="{D55C5520-565C-4539-AE2E-FF045A8BE70D}" type="datetimeFigureOut">
              <a:rPr lang="en-GB" smtClean="0"/>
              <a:t>20/01/2025</a:t>
            </a:fld>
            <a:endParaRPr lang="en-GB"/>
          </a:p>
        </p:txBody>
      </p:sp>
      <p:sp>
        <p:nvSpPr>
          <p:cNvPr id="6" name="Footer Placeholder 5">
            <a:extLst>
              <a:ext uri="{FF2B5EF4-FFF2-40B4-BE49-F238E27FC236}">
                <a16:creationId xmlns:a16="http://schemas.microsoft.com/office/drawing/2014/main" id="{8FA5FD3D-B0C5-35B1-A313-7CF06D464A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46CBB2B-299B-0563-046B-7AFF7F69EDFD}"/>
              </a:ext>
            </a:extLst>
          </p:cNvPr>
          <p:cNvSpPr>
            <a:spLocks noGrp="1"/>
          </p:cNvSpPr>
          <p:nvPr>
            <p:ph type="sldNum" sz="quarter" idx="12"/>
          </p:nvPr>
        </p:nvSpPr>
        <p:spPr/>
        <p:txBody>
          <a:bodyPr/>
          <a:lstStyle/>
          <a:p>
            <a:fld id="{324A624F-A88A-4B85-A928-B5A1C557430E}" type="slidenum">
              <a:rPr lang="en-GB" smtClean="0"/>
              <a:t>‹#›</a:t>
            </a:fld>
            <a:endParaRPr lang="en-GB"/>
          </a:p>
        </p:txBody>
      </p:sp>
    </p:spTree>
    <p:extLst>
      <p:ext uri="{BB962C8B-B14F-4D97-AF65-F5344CB8AC3E}">
        <p14:creationId xmlns:p14="http://schemas.microsoft.com/office/powerpoint/2010/main" val="4194252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F3C747-5EE7-10C3-FF11-5E69A43653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E8915A-D029-D6E1-95EC-9455E830E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4053B9-934C-D0D1-678D-D9A9ACDE04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5C5520-565C-4539-AE2E-FF045A8BE70D}" type="datetimeFigureOut">
              <a:rPr lang="en-GB" smtClean="0"/>
              <a:t>20/01/2025</a:t>
            </a:fld>
            <a:endParaRPr lang="en-GB"/>
          </a:p>
        </p:txBody>
      </p:sp>
      <p:sp>
        <p:nvSpPr>
          <p:cNvPr id="5" name="Footer Placeholder 4">
            <a:extLst>
              <a:ext uri="{FF2B5EF4-FFF2-40B4-BE49-F238E27FC236}">
                <a16:creationId xmlns:a16="http://schemas.microsoft.com/office/drawing/2014/main" id="{5942E836-466B-239A-DCA5-E9A19850DE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3AA5CBC-E33E-264D-2858-115631BAF6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A624F-A88A-4B85-A928-B5A1C557430E}" type="slidenum">
              <a:rPr lang="en-GB" smtClean="0"/>
              <a:t>‹#›</a:t>
            </a:fld>
            <a:endParaRPr lang="en-GB"/>
          </a:p>
        </p:txBody>
      </p:sp>
    </p:spTree>
    <p:extLst>
      <p:ext uri="{BB962C8B-B14F-4D97-AF65-F5344CB8AC3E}">
        <p14:creationId xmlns:p14="http://schemas.microsoft.com/office/powerpoint/2010/main" val="355875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9" y="492944"/>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5054800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p:txStyles>
    <p:titleStyle>
      <a:lvl1pPr algn="l" rtl="0" eaLnBrk="1" fontAlgn="base" hangingPunct="1">
        <a:lnSpc>
          <a:spcPct val="90000"/>
        </a:lnSpc>
        <a:spcBef>
          <a:spcPct val="0"/>
        </a:spcBef>
        <a:spcAft>
          <a:spcPct val="0"/>
        </a:spcAft>
        <a:defRPr sz="27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5pPr>
      <a:lvl6pPr marL="3429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6pPr>
      <a:lvl7pPr marL="6858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7pPr>
      <a:lvl8pPr marL="10287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8pPr>
      <a:lvl9pPr marL="1371600" algn="l" rtl="0" eaLnBrk="1" fontAlgn="base" hangingPunct="1">
        <a:lnSpc>
          <a:spcPct val="90000"/>
        </a:lnSpc>
        <a:spcBef>
          <a:spcPct val="0"/>
        </a:spcBef>
        <a:spcAft>
          <a:spcPct val="0"/>
        </a:spcAft>
        <a:defRPr sz="3300">
          <a:solidFill>
            <a:schemeClr val="tx1"/>
          </a:solidFill>
          <a:latin typeface="Calibri Light" panose="020F0302020204030204" pitchFamily="34" charset="0"/>
        </a:defRPr>
      </a:lvl9pPr>
    </p:titleStyle>
    <p:bodyStyle>
      <a:lvl1pPr marL="342900" indent="-342900" algn="l" rtl="0" eaLnBrk="1" fontAlgn="base" hangingPunct="1">
        <a:lnSpc>
          <a:spcPct val="130000"/>
        </a:lnSpc>
        <a:spcBef>
          <a:spcPts val="750"/>
        </a:spcBef>
        <a:spcAft>
          <a:spcPct val="0"/>
        </a:spcAft>
        <a:buClr>
          <a:srgbClr val="CC0000"/>
        </a:buClr>
        <a:buSzPct val="70000"/>
        <a:buFontTx/>
        <a:buBlip>
          <a:blip r:embed="rId24"/>
        </a:buBlip>
        <a:defRPr sz="2550" b="0" i="0" kern="1200">
          <a:solidFill>
            <a:schemeClr val="tx1"/>
          </a:solidFill>
          <a:latin typeface="Kanit Light" pitchFamily="2" charset="-34"/>
          <a:ea typeface="+mn-ea"/>
          <a:cs typeface="Kanit Light" pitchFamily="2" charset="-34"/>
        </a:defRPr>
      </a:lvl1pPr>
      <a:lvl2pPr marL="685800" indent="-342900" algn="l" rtl="0" eaLnBrk="1" fontAlgn="base" hangingPunct="1">
        <a:lnSpc>
          <a:spcPct val="130000"/>
        </a:lnSpc>
        <a:spcBef>
          <a:spcPts val="375"/>
        </a:spcBef>
        <a:spcAft>
          <a:spcPct val="0"/>
        </a:spcAft>
        <a:buClr>
          <a:srgbClr val="CC0000"/>
        </a:buClr>
        <a:buSzPct val="70000"/>
        <a:buFontTx/>
        <a:buBlip>
          <a:blip r:embed="rId24"/>
        </a:buBlip>
        <a:defRPr sz="2100" b="0" i="0" kern="1200">
          <a:solidFill>
            <a:schemeClr val="tx1"/>
          </a:solidFill>
          <a:latin typeface="Kanit Light" pitchFamily="2" charset="-34"/>
          <a:ea typeface="+mn-ea"/>
          <a:cs typeface="Kanit Light" pitchFamily="2" charset="-34"/>
        </a:defRPr>
      </a:lvl2pPr>
      <a:lvl3pPr marL="942975" indent="-257175" algn="l" rtl="0" eaLnBrk="1" fontAlgn="base" hangingPunct="1">
        <a:lnSpc>
          <a:spcPct val="130000"/>
        </a:lnSpc>
        <a:spcBef>
          <a:spcPts val="375"/>
        </a:spcBef>
        <a:spcAft>
          <a:spcPct val="0"/>
        </a:spcAft>
        <a:buClr>
          <a:srgbClr val="CC0000"/>
        </a:buClr>
        <a:buSzPct val="70000"/>
        <a:buFontTx/>
        <a:buBlip>
          <a:blip r:embed="rId24"/>
        </a:buBlip>
        <a:defRPr sz="1800" b="0" i="0" kern="1200">
          <a:solidFill>
            <a:schemeClr val="tx1"/>
          </a:solidFill>
          <a:latin typeface="Kanit Light" pitchFamily="2" charset="-34"/>
          <a:ea typeface="+mn-ea"/>
          <a:cs typeface="Kanit Light" pitchFamily="2" charset="-34"/>
        </a:defRPr>
      </a:lvl3pPr>
      <a:lvl4pPr marL="12001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1543050" indent="-171450" algn="l" rtl="0" eaLnBrk="1" fontAlgn="base" hangingPunct="1">
        <a:lnSpc>
          <a:spcPct val="120000"/>
        </a:lnSpc>
        <a:spcBef>
          <a:spcPts val="375"/>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F150B-C3AE-2EA3-544F-5C549B4E73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0A9932-B6A2-EA3B-6667-0B89AE9156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AAD279-A21B-1E6E-4334-405B144692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AAB493-0D75-47A5-8E1E-47F33DC2BBBC}" type="datetime1">
              <a:rPr lang="en-GB" smtClean="0"/>
              <a:t>20/01/2025</a:t>
            </a:fld>
            <a:endParaRPr lang="en-GB"/>
          </a:p>
        </p:txBody>
      </p:sp>
      <p:sp>
        <p:nvSpPr>
          <p:cNvPr id="5" name="Footer Placeholder 4">
            <a:extLst>
              <a:ext uri="{FF2B5EF4-FFF2-40B4-BE49-F238E27FC236}">
                <a16:creationId xmlns:a16="http://schemas.microsoft.com/office/drawing/2014/main" id="{302D9D7C-2B0B-B50F-1813-4ECEA029C4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E06C6BC-855C-EC37-AB61-17CB5D990D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B2703-FD85-4CDF-BB68-14CE774D9DEA}" type="slidenum">
              <a:rPr lang="en-GB" smtClean="0"/>
              <a:t>‹#›</a:t>
            </a:fld>
            <a:endParaRPr lang="en-GB"/>
          </a:p>
        </p:txBody>
      </p:sp>
    </p:spTree>
    <p:extLst>
      <p:ext uri="{BB962C8B-B14F-4D97-AF65-F5344CB8AC3E}">
        <p14:creationId xmlns:p14="http://schemas.microsoft.com/office/powerpoint/2010/main" val="103347844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1/20/2025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80996956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sv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23.png"/><Relationship Id="rId11" Type="http://schemas.openxmlformats.org/officeDocument/2006/relationships/image" Target="../media/image1.pn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4.svg"/><Relationship Id="rId4" Type="http://schemas.openxmlformats.org/officeDocument/2006/relationships/image" Target="../media/image30.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35.xml"/><Relationship Id="rId6" Type="http://schemas.openxmlformats.org/officeDocument/2006/relationships/image" Target="../media/image40.png"/><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hyperlink" Target="https://learn.microsoft.com/en-us/azure/ai-services/openai/how-to/function-calling?tabs=python" TargetMode="Externa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ustomervoice.microsoft.com/Pages/ResponsePage.aspx?id=v4j5cvGGr0GRqy180BHbR7en2Ais5pxKtso_Pz4b1_xUNTZBNzRKNlVQSFhZMU9aV09EVzYxWFdORCQlQCN0PWcu"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lpaBuddhabhatti/AzureOpenAI/blob/main/Local%20Env%20setup.docx" TargetMode="External"/><Relationship Id="rId2" Type="http://schemas.openxmlformats.org/officeDocument/2006/relationships/hyperlink" Target="https://medium.com/@meetalpa/calling-azure-openai-programmatically-a-step-by-step-guide-part-1-ae2b65a133f9" TargetMode="External"/><Relationship Id="rId1" Type="http://schemas.openxmlformats.org/officeDocument/2006/relationships/slideLayout" Target="../slideLayouts/slideLayout2.xml"/><Relationship Id="rId6" Type="http://schemas.openxmlformats.org/officeDocument/2006/relationships/hyperlink" Target="https://medium.com/@meetalpa/calling-azure-openai-programmatically-a-step-by-step-guide-part-2-376c3810777d#:~:text=If%20you%20prefer%20to%20work%20on%20your%20local,otherwise%2C%20you%20will%20need%20to%20update%20it%20using%3A" TargetMode="External"/><Relationship Id="rId5" Type="http://schemas.openxmlformats.org/officeDocument/2006/relationships/hyperlink" Target="https://learn.microsoft.com/en-us/azure/ai-services/openai/how-to/function-calling?tabs=python" TargetMode="External"/><Relationship Id="rId4" Type="http://schemas.openxmlformats.org/officeDocument/2006/relationships/hyperlink" Target="https://medium.com/@meetalpa/calling-azure-openai-programmatically-a-step-by-step-guide-part-2-376c3810777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azure/ai-services/openai/how-to/function-calling?tabs=python" TargetMode="External"/><Relationship Id="rId2" Type="http://schemas.openxmlformats.org/officeDocument/2006/relationships/image" Target="../media/image41.png"/><Relationship Id="rId1" Type="http://schemas.openxmlformats.org/officeDocument/2006/relationships/slideLayout" Target="../slideLayouts/slideLayout35.xml"/><Relationship Id="rId5" Type="http://schemas.openxmlformats.org/officeDocument/2006/relationships/image" Target="../media/image42.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8.png"/><Relationship Id="rId7" Type="http://schemas.openxmlformats.org/officeDocument/2006/relationships/image" Target="../media/image47.png"/><Relationship Id="rId12"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35.png"/><Relationship Id="rId5" Type="http://schemas.openxmlformats.org/officeDocument/2006/relationships/image" Target="../media/image45.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48.svg"/><Relationship Id="rId5" Type="http://schemas.openxmlformats.org/officeDocument/2006/relationships/image" Target="../media/image29.png"/><Relationship Id="rId10"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46.svg"/></Relationships>
</file>

<file path=ppt/slides/_rels/slide4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48.svg"/><Relationship Id="rId4" Type="http://schemas.openxmlformats.org/officeDocument/2006/relationships/image" Target="../media/image29.png"/><Relationship Id="rId9" Type="http://schemas.openxmlformats.org/officeDocument/2006/relationships/image" Target="../media/image47.png"/></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9.png"/><Relationship Id="rId7" Type="http://schemas.openxmlformats.org/officeDocument/2006/relationships/image" Target="../media/image46.svg"/><Relationship Id="rId12"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45.png"/><Relationship Id="rId11" Type="http://schemas.openxmlformats.org/officeDocument/2006/relationships/image" Target="../media/image39.png"/><Relationship Id="rId5" Type="http://schemas.openxmlformats.org/officeDocument/2006/relationships/image" Target="../media/image28.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48.svg"/></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072D5-2BFA-C74B-3011-AB4B881D880F}"/>
              </a:ext>
            </a:extLst>
          </p:cNvPr>
          <p:cNvSpPr>
            <a:spLocks noGrp="1"/>
          </p:cNvSpPr>
          <p:nvPr>
            <p:ph type="title"/>
          </p:nvPr>
        </p:nvSpPr>
        <p:spPr/>
        <p:txBody>
          <a:bodyPr/>
          <a:lstStyle/>
          <a:p>
            <a:r>
              <a:rPr lang="en-US" dirty="0"/>
              <a:t>Alpa</a:t>
            </a:r>
          </a:p>
        </p:txBody>
      </p:sp>
      <p:sp>
        <p:nvSpPr>
          <p:cNvPr id="3" name="Content Placeholder 2">
            <a:extLst>
              <a:ext uri="{FF2B5EF4-FFF2-40B4-BE49-F238E27FC236}">
                <a16:creationId xmlns:a16="http://schemas.microsoft.com/office/drawing/2014/main" id="{0D631AD6-A27E-1DD5-BA43-CB41EA215504}"/>
              </a:ext>
            </a:extLst>
          </p:cNvPr>
          <p:cNvSpPr>
            <a:spLocks noGrp="1"/>
          </p:cNvSpPr>
          <p:nvPr>
            <p:ph idx="1"/>
          </p:nvPr>
        </p:nvSpPr>
        <p:spPr/>
        <p:txBody>
          <a:bodyPr/>
          <a:lstStyle/>
          <a:p>
            <a:r>
              <a:rPr lang="en-US" dirty="0"/>
              <a:t>Lead Data Engineer</a:t>
            </a:r>
          </a:p>
        </p:txBody>
      </p:sp>
      <p:sp>
        <p:nvSpPr>
          <p:cNvPr id="5" name="Content Placeholder 4">
            <a:extLst>
              <a:ext uri="{FF2B5EF4-FFF2-40B4-BE49-F238E27FC236}">
                <a16:creationId xmlns:a16="http://schemas.microsoft.com/office/drawing/2014/main" id="{7FB0B128-EC91-F8B2-9381-CF6D30B72521}"/>
              </a:ext>
            </a:extLst>
          </p:cNvPr>
          <p:cNvSpPr>
            <a:spLocks noGrp="1"/>
          </p:cNvSpPr>
          <p:nvPr>
            <p:ph idx="12"/>
          </p:nvPr>
        </p:nvSpPr>
        <p:spPr>
          <a:xfrm>
            <a:off x="2341246" y="3770730"/>
            <a:ext cx="4002418" cy="414906"/>
          </a:xfrm>
        </p:spPr>
        <p:txBody>
          <a:bodyPr/>
          <a:lstStyle/>
          <a:p>
            <a:r>
              <a:rPr lang="en-US" dirty="0"/>
              <a:t>@</a:t>
            </a:r>
            <a:r>
              <a:rPr lang="en-GB" dirty="0"/>
              <a:t>alpabuddhabhatti</a:t>
            </a:r>
          </a:p>
        </p:txBody>
      </p:sp>
      <p:sp>
        <p:nvSpPr>
          <p:cNvPr id="6" name="Content Placeholder 5">
            <a:extLst>
              <a:ext uri="{FF2B5EF4-FFF2-40B4-BE49-F238E27FC236}">
                <a16:creationId xmlns:a16="http://schemas.microsoft.com/office/drawing/2014/main" id="{A28D601E-5488-021F-8DDA-F6BE1B3240B9}"/>
              </a:ext>
            </a:extLst>
          </p:cNvPr>
          <p:cNvSpPr>
            <a:spLocks noGrp="1"/>
          </p:cNvSpPr>
          <p:nvPr>
            <p:ph idx="13"/>
          </p:nvPr>
        </p:nvSpPr>
        <p:spPr>
          <a:xfrm>
            <a:off x="2360154" y="4164908"/>
            <a:ext cx="4002418" cy="414906"/>
          </a:xfrm>
        </p:spPr>
        <p:txBody>
          <a:bodyPr>
            <a:normAutofit/>
          </a:bodyPr>
          <a:lstStyle/>
          <a:p>
            <a:r>
              <a:rPr lang="en-US" dirty="0">
                <a:solidFill>
                  <a:schemeClr val="bg1"/>
                </a:solidFill>
              </a:rPr>
              <a:t>alpabuddhabhatti</a:t>
            </a:r>
          </a:p>
        </p:txBody>
      </p:sp>
      <p:sp>
        <p:nvSpPr>
          <p:cNvPr id="10" name="Content Placeholder 9">
            <a:extLst>
              <a:ext uri="{FF2B5EF4-FFF2-40B4-BE49-F238E27FC236}">
                <a16:creationId xmlns:a16="http://schemas.microsoft.com/office/drawing/2014/main" id="{96D607CF-8E47-5D76-F161-E06226EE9C2C}"/>
              </a:ext>
            </a:extLst>
          </p:cNvPr>
          <p:cNvSpPr>
            <a:spLocks noGrp="1"/>
          </p:cNvSpPr>
          <p:nvPr>
            <p:ph idx="19"/>
          </p:nvPr>
        </p:nvSpPr>
        <p:spPr/>
        <p:txBody>
          <a:bodyPr/>
          <a:lstStyle/>
          <a:p>
            <a:r>
              <a:rPr lang="en-US" dirty="0"/>
              <a:t>she/her</a:t>
            </a:r>
          </a:p>
        </p:txBody>
      </p:sp>
      <p:sp>
        <p:nvSpPr>
          <p:cNvPr id="11" name="Text Placeholder 10">
            <a:extLst>
              <a:ext uri="{FF2B5EF4-FFF2-40B4-BE49-F238E27FC236}">
                <a16:creationId xmlns:a16="http://schemas.microsoft.com/office/drawing/2014/main" id="{202DE89C-A912-1CE5-0081-6C07A21AEF53}"/>
              </a:ext>
            </a:extLst>
          </p:cNvPr>
          <p:cNvSpPr>
            <a:spLocks noGrp="1"/>
          </p:cNvSpPr>
          <p:nvPr>
            <p:ph type="body" sz="quarter" idx="20"/>
          </p:nvPr>
        </p:nvSpPr>
        <p:spPr/>
        <p:txBody>
          <a:bodyPr/>
          <a:lstStyle/>
          <a:p>
            <a:r>
              <a:rPr lang="en-US" dirty="0"/>
              <a:t>Buddhabhatti</a:t>
            </a:r>
          </a:p>
        </p:txBody>
      </p:sp>
      <p:sp>
        <p:nvSpPr>
          <p:cNvPr id="23" name="Content Placeholder 22">
            <a:extLst>
              <a:ext uri="{FF2B5EF4-FFF2-40B4-BE49-F238E27FC236}">
                <a16:creationId xmlns:a16="http://schemas.microsoft.com/office/drawing/2014/main" id="{455D0D6B-DAC1-6AA3-B115-BCC15224041A}"/>
              </a:ext>
            </a:extLst>
          </p:cNvPr>
          <p:cNvSpPr>
            <a:spLocks noGrp="1"/>
          </p:cNvSpPr>
          <p:nvPr>
            <p:ph idx="18"/>
          </p:nvPr>
        </p:nvSpPr>
        <p:spPr>
          <a:xfrm>
            <a:off x="6569738" y="3573019"/>
            <a:ext cx="3779856" cy="2170375"/>
          </a:xfrm>
        </p:spPr>
        <p:txBody>
          <a:bodyPr>
            <a:normAutofit/>
          </a:bodyPr>
          <a:lstStyle/>
          <a:p>
            <a:pPr marL="0" indent="0">
              <a:lnSpc>
                <a:spcPct val="70000"/>
              </a:lnSpc>
              <a:buNone/>
            </a:pPr>
            <a:r>
              <a:rPr lang="en-US" dirty="0"/>
              <a:t>Microsoft MVP, Data Platform</a:t>
            </a:r>
          </a:p>
          <a:p>
            <a:pPr marL="0" indent="0">
              <a:lnSpc>
                <a:spcPct val="70000"/>
              </a:lnSpc>
              <a:buNone/>
            </a:pPr>
            <a:br>
              <a:rPr lang="en-US" dirty="0"/>
            </a:br>
            <a:r>
              <a:rPr lang="en-US" dirty="0"/>
              <a:t>Lead data Engineer</a:t>
            </a:r>
          </a:p>
          <a:p>
            <a:pPr marL="0" indent="0">
              <a:lnSpc>
                <a:spcPct val="70000"/>
              </a:lnSpc>
              <a:buNone/>
            </a:pPr>
            <a:br>
              <a:rPr lang="en-US" dirty="0"/>
            </a:br>
            <a:r>
              <a:rPr lang="en-US" dirty="0"/>
              <a:t>MCT</a:t>
            </a:r>
          </a:p>
          <a:p>
            <a:pPr marL="0" indent="0">
              <a:lnSpc>
                <a:spcPct val="70000"/>
              </a:lnSpc>
              <a:buNone/>
            </a:pPr>
            <a:endParaRPr lang="en-US" dirty="0"/>
          </a:p>
        </p:txBody>
      </p:sp>
      <p:sp>
        <p:nvSpPr>
          <p:cNvPr id="22" name="Content Placeholder 20">
            <a:extLst>
              <a:ext uri="{FF2B5EF4-FFF2-40B4-BE49-F238E27FC236}">
                <a16:creationId xmlns:a16="http://schemas.microsoft.com/office/drawing/2014/main" id="{CC71C60E-81A4-230D-0312-813C2260AA66}"/>
              </a:ext>
            </a:extLst>
          </p:cNvPr>
          <p:cNvSpPr/>
          <p:nvPr/>
        </p:nvSpPr>
        <p:spPr>
          <a:xfrm>
            <a:off x="2045003" y="3917505"/>
            <a:ext cx="239156" cy="213351"/>
          </a:xfrm>
          <a:custGeom>
            <a:avLst/>
            <a:gdLst>
              <a:gd name="connsiteX0" fmla="*/ 216156 w 363204"/>
              <a:gd name="connsiteY0" fmla="*/ 157129 h 371085"/>
              <a:gd name="connsiteX1" fmla="*/ 351367 w 363204"/>
              <a:gd name="connsiteY1" fmla="*/ 0 h 371085"/>
              <a:gd name="connsiteX2" fmla="*/ 319326 w 363204"/>
              <a:gd name="connsiteY2" fmla="*/ 0 h 371085"/>
              <a:gd name="connsiteX3" fmla="*/ 201922 w 363204"/>
              <a:gd name="connsiteY3" fmla="*/ 136433 h 371085"/>
              <a:gd name="connsiteX4" fmla="*/ 108152 w 363204"/>
              <a:gd name="connsiteY4" fmla="*/ 0 h 371085"/>
              <a:gd name="connsiteX5" fmla="*/ 0 w 363204"/>
              <a:gd name="connsiteY5" fmla="*/ 0 h 371085"/>
              <a:gd name="connsiteX6" fmla="*/ 141798 w 363204"/>
              <a:gd name="connsiteY6" fmla="*/ 206311 h 371085"/>
              <a:gd name="connsiteX7" fmla="*/ 0 w 363204"/>
              <a:gd name="connsiteY7" fmla="*/ 371085 h 371085"/>
              <a:gd name="connsiteX8" fmla="*/ 32042 w 363204"/>
              <a:gd name="connsiteY8" fmla="*/ 371085 h 371085"/>
              <a:gd name="connsiteX9" fmla="*/ 156024 w 363204"/>
              <a:gd name="connsiteY9" fmla="*/ 227007 h 371085"/>
              <a:gd name="connsiteX10" fmla="*/ 255052 w 363204"/>
              <a:gd name="connsiteY10" fmla="*/ 371085 h 371085"/>
              <a:gd name="connsiteX11" fmla="*/ 363204 w 363204"/>
              <a:gd name="connsiteY11" fmla="*/ 371085 h 371085"/>
              <a:gd name="connsiteX12" fmla="*/ 216148 w 363204"/>
              <a:gd name="connsiteY12" fmla="*/ 157129 h 371085"/>
              <a:gd name="connsiteX13" fmla="*/ 216156 w 363204"/>
              <a:gd name="connsiteY13" fmla="*/ 157129 h 371085"/>
              <a:gd name="connsiteX14" fmla="*/ 172269 w 363204"/>
              <a:gd name="connsiteY14" fmla="*/ 208129 h 371085"/>
              <a:gd name="connsiteX15" fmla="*/ 157902 w 363204"/>
              <a:gd name="connsiteY15" fmla="*/ 187585 h 371085"/>
              <a:gd name="connsiteX16" fmla="*/ 43588 w 363204"/>
              <a:gd name="connsiteY16" fmla="*/ 24115 h 371085"/>
              <a:gd name="connsiteX17" fmla="*/ 92803 w 363204"/>
              <a:gd name="connsiteY17" fmla="*/ 24115 h 371085"/>
              <a:gd name="connsiteX18" fmla="*/ 185056 w 363204"/>
              <a:gd name="connsiteY18" fmla="*/ 156040 h 371085"/>
              <a:gd name="connsiteX19" fmla="*/ 199423 w 363204"/>
              <a:gd name="connsiteY19" fmla="*/ 176584 h 371085"/>
              <a:gd name="connsiteX20" fmla="*/ 319341 w 363204"/>
              <a:gd name="connsiteY20" fmla="*/ 348067 h 371085"/>
              <a:gd name="connsiteX21" fmla="*/ 270126 w 363204"/>
              <a:gd name="connsiteY21" fmla="*/ 348067 h 371085"/>
              <a:gd name="connsiteX22" fmla="*/ 172269 w 363204"/>
              <a:gd name="connsiteY22" fmla="*/ 208137 h 371085"/>
              <a:gd name="connsiteX23" fmla="*/ 172269 w 363204"/>
              <a:gd name="connsiteY23" fmla="*/ 208129 h 37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3204" h="371085">
                <a:moveTo>
                  <a:pt x="216156" y="157129"/>
                </a:moveTo>
                <a:lnTo>
                  <a:pt x="351367" y="0"/>
                </a:lnTo>
                <a:lnTo>
                  <a:pt x="319326" y="0"/>
                </a:lnTo>
                <a:lnTo>
                  <a:pt x="201922" y="136433"/>
                </a:lnTo>
                <a:lnTo>
                  <a:pt x="108152" y="0"/>
                </a:lnTo>
                <a:lnTo>
                  <a:pt x="0" y="0"/>
                </a:lnTo>
                <a:lnTo>
                  <a:pt x="141798" y="206311"/>
                </a:lnTo>
                <a:lnTo>
                  <a:pt x="0" y="371085"/>
                </a:lnTo>
                <a:lnTo>
                  <a:pt x="32042" y="371085"/>
                </a:lnTo>
                <a:lnTo>
                  <a:pt x="156024" y="227007"/>
                </a:lnTo>
                <a:lnTo>
                  <a:pt x="255052" y="371085"/>
                </a:lnTo>
                <a:lnTo>
                  <a:pt x="363204" y="371085"/>
                </a:lnTo>
                <a:lnTo>
                  <a:pt x="216148" y="157129"/>
                </a:lnTo>
                <a:lnTo>
                  <a:pt x="216156" y="157129"/>
                </a:lnTo>
                <a:close/>
                <a:moveTo>
                  <a:pt x="172269" y="208129"/>
                </a:moveTo>
                <a:lnTo>
                  <a:pt x="157902" y="187585"/>
                </a:lnTo>
                <a:lnTo>
                  <a:pt x="43588" y="24115"/>
                </a:lnTo>
                <a:lnTo>
                  <a:pt x="92803" y="24115"/>
                </a:lnTo>
                <a:lnTo>
                  <a:pt x="185056" y="156040"/>
                </a:lnTo>
                <a:lnTo>
                  <a:pt x="199423" y="176584"/>
                </a:lnTo>
                <a:lnTo>
                  <a:pt x="319341" y="348067"/>
                </a:lnTo>
                <a:lnTo>
                  <a:pt x="270126" y="348067"/>
                </a:lnTo>
                <a:lnTo>
                  <a:pt x="172269" y="208137"/>
                </a:lnTo>
                <a:lnTo>
                  <a:pt x="172269" y="208129"/>
                </a:lnTo>
                <a:close/>
              </a:path>
            </a:pathLst>
          </a:custGeom>
          <a:gradFill flip="none" rotWithShape="1">
            <a:gsLst>
              <a:gs pos="0">
                <a:schemeClr val="accent4"/>
              </a:gs>
              <a:gs pos="100000">
                <a:schemeClr val="accent3"/>
              </a:gs>
              <a:gs pos="65000">
                <a:schemeClr val="accent2"/>
              </a:gs>
              <a:gs pos="35000">
                <a:schemeClr val="accent1"/>
              </a:gs>
            </a:gsLst>
            <a:lin ang="2700000" scaled="1"/>
            <a:tileRect/>
          </a:gradFill>
          <a:ln w="302" cap="flat">
            <a:noFill/>
            <a:prstDash val="solid"/>
            <a:miter/>
          </a:ln>
        </p:spPr>
        <p:txBody>
          <a:bodyPr rtlCol="0" anchor="ctr"/>
          <a:lstStyle/>
          <a:p>
            <a:pPr defTabSz="685800" fontAlgn="base">
              <a:spcBef>
                <a:spcPct val="0"/>
              </a:spcBef>
              <a:spcAft>
                <a:spcPct val="0"/>
              </a:spcAft>
            </a:pPr>
            <a:endParaRPr lang="en-US" sz="1350" b="1">
              <a:solidFill>
                <a:srgbClr val="110449"/>
              </a:solidFill>
              <a:latin typeface="Arial" panose="020B0604020202020204" pitchFamily="34" charset="0"/>
              <a:cs typeface="Arial" panose="020B0604020202020204" pitchFamily="34" charset="0"/>
            </a:endParaRPr>
          </a:p>
        </p:txBody>
      </p:sp>
      <p:pic>
        <p:nvPicPr>
          <p:cNvPr id="17" name="Picture Placeholder 16">
            <a:extLst>
              <a:ext uri="{FF2B5EF4-FFF2-40B4-BE49-F238E27FC236}">
                <a16:creationId xmlns:a16="http://schemas.microsoft.com/office/drawing/2014/main" id="{241F3013-A4B8-D3CF-1983-3FF551A4762C}"/>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8621" r="8621"/>
          <a:stretch>
            <a:fillRect/>
          </a:stretch>
        </p:blipFill>
        <p:spPr/>
      </p:pic>
      <p:pic>
        <p:nvPicPr>
          <p:cNvPr id="20" name="Graphic 19" descr="LinkedIn">
            <a:extLst>
              <a:ext uri="{FF2B5EF4-FFF2-40B4-BE49-F238E27FC236}">
                <a16:creationId xmlns:a16="http://schemas.microsoft.com/office/drawing/2014/main" id="{1D476327-7AC9-4373-1EF4-98CB503563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5002" y="4238344"/>
            <a:ext cx="266966" cy="266966"/>
          </a:xfrm>
          <a:prstGeom prst="rect">
            <a:avLst/>
          </a:prstGeom>
          <a:effectLst>
            <a:outerShdw blurRad="50800" dist="38100" dir="2700000" algn="tl" rotWithShape="0">
              <a:prstClr val="black">
                <a:alpha val="40000"/>
              </a:prstClr>
            </a:outerShdw>
          </a:effectLst>
        </p:spPr>
      </p:pic>
      <p:pic>
        <p:nvPicPr>
          <p:cNvPr id="21" name="Graphic 20" descr="GitHub">
            <a:extLst>
              <a:ext uri="{FF2B5EF4-FFF2-40B4-BE49-F238E27FC236}">
                <a16:creationId xmlns:a16="http://schemas.microsoft.com/office/drawing/2014/main" id="{0CB280E6-5B5C-0168-C979-47155FCDF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26094" y="4602380"/>
            <a:ext cx="266966" cy="266966"/>
          </a:xfrm>
          <a:prstGeom prst="rect">
            <a:avLst/>
          </a:prstGeom>
          <a:effectLst>
            <a:outerShdw blurRad="50800" dist="38100" dir="2700000" algn="tl" rotWithShape="0">
              <a:prstClr val="black">
                <a:alpha val="40000"/>
              </a:prstClr>
            </a:outerShdw>
          </a:effectLst>
        </p:spPr>
      </p:pic>
      <p:pic>
        <p:nvPicPr>
          <p:cNvPr id="25" name="Graphic 24" descr="YouTube">
            <a:extLst>
              <a:ext uri="{FF2B5EF4-FFF2-40B4-BE49-F238E27FC236}">
                <a16:creationId xmlns:a16="http://schemas.microsoft.com/office/drawing/2014/main" id="{08033A67-4AFD-0CB6-F780-E70F2BD8FB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53683" y="4960750"/>
            <a:ext cx="266966" cy="266966"/>
          </a:xfrm>
          <a:prstGeom prst="rect">
            <a:avLst/>
          </a:prstGeom>
          <a:effectLst>
            <a:outerShdw blurRad="50800" dist="38100" dir="2700000" algn="tl" rotWithShape="0">
              <a:prstClr val="black">
                <a:alpha val="40000"/>
              </a:prstClr>
            </a:outerShdw>
          </a:effectLst>
        </p:spPr>
      </p:pic>
      <p:sp>
        <p:nvSpPr>
          <p:cNvPr id="27" name="Rectangle 26">
            <a:extLst>
              <a:ext uri="{FF2B5EF4-FFF2-40B4-BE49-F238E27FC236}">
                <a16:creationId xmlns:a16="http://schemas.microsoft.com/office/drawing/2014/main" id="{3B70B016-B20D-0F98-B3CA-4EA97A5B1534}"/>
              </a:ext>
            </a:extLst>
          </p:cNvPr>
          <p:cNvSpPr/>
          <p:nvPr/>
        </p:nvSpPr>
        <p:spPr>
          <a:xfrm>
            <a:off x="2602251" y="6934937"/>
            <a:ext cx="2908577" cy="266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base">
              <a:spcBef>
                <a:spcPct val="0"/>
              </a:spcBef>
              <a:spcAft>
                <a:spcPct val="0"/>
              </a:spcAft>
            </a:pPr>
            <a:r>
              <a:rPr lang="en-GB" sz="1350" b="1" dirty="0">
                <a:solidFill>
                  <a:srgbClr val="FFFFFF"/>
                </a:solidFill>
                <a:latin typeface="Calibri"/>
              </a:rPr>
              <a:t>alpabuddhabhatti</a:t>
            </a:r>
          </a:p>
        </p:txBody>
      </p:sp>
      <p:pic>
        <p:nvPicPr>
          <p:cNvPr id="28" name="Picture 27">
            <a:extLst>
              <a:ext uri="{FF2B5EF4-FFF2-40B4-BE49-F238E27FC236}">
                <a16:creationId xmlns:a16="http://schemas.microsoft.com/office/drawing/2014/main" id="{AA1772AD-1394-CB58-4B5B-A775BBA49252}"/>
              </a:ext>
            </a:extLst>
          </p:cNvPr>
          <p:cNvPicPr>
            <a:picLocks noChangeAspect="1"/>
          </p:cNvPicPr>
          <p:nvPr/>
        </p:nvPicPr>
        <p:blipFill>
          <a:blip r:embed="rId10"/>
          <a:stretch>
            <a:fillRect/>
          </a:stretch>
        </p:blipFill>
        <p:spPr>
          <a:xfrm>
            <a:off x="2214354" y="6997829"/>
            <a:ext cx="314035" cy="143582"/>
          </a:xfrm>
          <a:prstGeom prst="rect">
            <a:avLst/>
          </a:prstGeom>
        </p:spPr>
      </p:pic>
      <p:sp>
        <p:nvSpPr>
          <p:cNvPr id="29" name="Content Placeholder 5">
            <a:extLst>
              <a:ext uri="{FF2B5EF4-FFF2-40B4-BE49-F238E27FC236}">
                <a16:creationId xmlns:a16="http://schemas.microsoft.com/office/drawing/2014/main" id="{F865E24D-93FD-DEE8-78DE-F0BEFD5878AB}"/>
              </a:ext>
            </a:extLst>
          </p:cNvPr>
          <p:cNvSpPr txBox="1">
            <a:spLocks/>
          </p:cNvSpPr>
          <p:nvPr/>
        </p:nvSpPr>
        <p:spPr bwMode="auto">
          <a:xfrm>
            <a:off x="2379061" y="4487493"/>
            <a:ext cx="4002418" cy="414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a:bodyPr>
          <a:lstStyle>
            <a:lvl1pPr marL="0" indent="0" algn="l" rtl="0" eaLnBrk="1" fontAlgn="base" hangingPunct="1">
              <a:lnSpc>
                <a:spcPct val="100000"/>
              </a:lnSpc>
              <a:spcBef>
                <a:spcPts val="1000"/>
              </a:spcBef>
              <a:spcAft>
                <a:spcPct val="0"/>
              </a:spcAft>
              <a:buClr>
                <a:srgbClr val="CC0000"/>
              </a:buClr>
              <a:buSzPct val="70000"/>
              <a:buFontTx/>
              <a:buNone/>
              <a:defRPr sz="2400" b="0" i="0" kern="1200">
                <a:solidFill>
                  <a:schemeClr val="bg1"/>
                </a:solidFill>
                <a:latin typeface="Kanit Medium" pitchFamily="2" charset="-34"/>
                <a:ea typeface="+mn-ea"/>
                <a:cs typeface="Kanit Medium"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11"/>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11"/>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pPr>
            <a:r>
              <a:rPr lang="en-US" sz="1800" dirty="0">
                <a:solidFill>
                  <a:srgbClr val="FFFFFF"/>
                </a:solidFill>
              </a:rPr>
              <a:t>alpaBuddhabhatti</a:t>
            </a:r>
            <a:endParaRPr lang="en-GB" sz="1800" dirty="0">
              <a:solidFill>
                <a:srgbClr val="FFFFFF"/>
              </a:solidFill>
            </a:endParaRPr>
          </a:p>
        </p:txBody>
      </p:sp>
      <p:sp>
        <p:nvSpPr>
          <p:cNvPr id="30" name="Content Placeholder 5">
            <a:extLst>
              <a:ext uri="{FF2B5EF4-FFF2-40B4-BE49-F238E27FC236}">
                <a16:creationId xmlns:a16="http://schemas.microsoft.com/office/drawing/2014/main" id="{D9C24AA4-2306-AE49-840A-9FA8BC6E5659}"/>
              </a:ext>
            </a:extLst>
          </p:cNvPr>
          <p:cNvSpPr txBox="1">
            <a:spLocks/>
          </p:cNvSpPr>
          <p:nvPr/>
        </p:nvSpPr>
        <p:spPr bwMode="auto">
          <a:xfrm>
            <a:off x="2359038" y="4845681"/>
            <a:ext cx="4002418" cy="414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a:bodyPr>
          <a:lstStyle>
            <a:lvl1pPr marL="0" indent="0" algn="l" rtl="0" eaLnBrk="1" fontAlgn="base" hangingPunct="1">
              <a:lnSpc>
                <a:spcPct val="100000"/>
              </a:lnSpc>
              <a:spcBef>
                <a:spcPts val="1000"/>
              </a:spcBef>
              <a:spcAft>
                <a:spcPct val="0"/>
              </a:spcAft>
              <a:buClr>
                <a:srgbClr val="CC0000"/>
              </a:buClr>
              <a:buSzPct val="70000"/>
              <a:buFontTx/>
              <a:buNone/>
              <a:defRPr sz="2400" b="0" i="0" kern="1200">
                <a:solidFill>
                  <a:schemeClr val="bg1"/>
                </a:solidFill>
                <a:latin typeface="Kanit Medium" pitchFamily="2" charset="-34"/>
                <a:ea typeface="+mn-ea"/>
                <a:cs typeface="Kanit Medium"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11"/>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11"/>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pPr>
            <a:r>
              <a:rPr lang="en-GB" sz="1800" dirty="0">
                <a:solidFill>
                  <a:srgbClr val="FFFFFF"/>
                </a:solidFill>
              </a:rPr>
              <a:t>@alpabuddhabhatti</a:t>
            </a:r>
          </a:p>
        </p:txBody>
      </p:sp>
      <p:pic>
        <p:nvPicPr>
          <p:cNvPr id="33" name="Picture 32">
            <a:extLst>
              <a:ext uri="{FF2B5EF4-FFF2-40B4-BE49-F238E27FC236}">
                <a16:creationId xmlns:a16="http://schemas.microsoft.com/office/drawing/2014/main" id="{1EEE1168-0622-E47B-EC8B-0991A343E494}"/>
              </a:ext>
            </a:extLst>
          </p:cNvPr>
          <p:cNvPicPr>
            <a:picLocks noChangeAspect="1"/>
          </p:cNvPicPr>
          <p:nvPr/>
        </p:nvPicPr>
        <p:blipFill>
          <a:blip r:embed="rId10"/>
          <a:stretch>
            <a:fillRect/>
          </a:stretch>
        </p:blipFill>
        <p:spPr>
          <a:xfrm>
            <a:off x="2065027" y="5288876"/>
            <a:ext cx="314035" cy="170930"/>
          </a:xfrm>
          <a:prstGeom prst="rect">
            <a:avLst/>
          </a:prstGeom>
        </p:spPr>
      </p:pic>
      <p:sp>
        <p:nvSpPr>
          <p:cNvPr id="34" name="Content Placeholder 5">
            <a:extLst>
              <a:ext uri="{FF2B5EF4-FFF2-40B4-BE49-F238E27FC236}">
                <a16:creationId xmlns:a16="http://schemas.microsoft.com/office/drawing/2014/main" id="{3E6D4874-8192-B5D2-2706-C1FACC64BA93}"/>
              </a:ext>
            </a:extLst>
          </p:cNvPr>
          <p:cNvSpPr txBox="1">
            <a:spLocks/>
          </p:cNvSpPr>
          <p:nvPr/>
        </p:nvSpPr>
        <p:spPr bwMode="auto">
          <a:xfrm>
            <a:off x="2359039" y="5164388"/>
            <a:ext cx="2716907" cy="4149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normAutofit/>
          </a:bodyPr>
          <a:lstStyle>
            <a:lvl1pPr marL="0" indent="0" algn="l" rtl="0" eaLnBrk="1" fontAlgn="base" hangingPunct="1">
              <a:lnSpc>
                <a:spcPct val="100000"/>
              </a:lnSpc>
              <a:spcBef>
                <a:spcPts val="1000"/>
              </a:spcBef>
              <a:spcAft>
                <a:spcPct val="0"/>
              </a:spcAft>
              <a:buClr>
                <a:srgbClr val="CC0000"/>
              </a:buClr>
              <a:buSzPct val="70000"/>
              <a:buFontTx/>
              <a:buNone/>
              <a:defRPr sz="2400" b="0" i="0" kern="1200">
                <a:solidFill>
                  <a:schemeClr val="bg1"/>
                </a:solidFill>
                <a:latin typeface="Kanit Medium" pitchFamily="2" charset="-34"/>
                <a:ea typeface="+mn-ea"/>
                <a:cs typeface="Kanit Medium" pitchFamily="2" charset="-34"/>
              </a:defRPr>
            </a:lvl1pPr>
            <a:lvl2pPr marL="914400" indent="-457200" algn="l" rtl="0" eaLnBrk="1" fontAlgn="base" hangingPunct="1">
              <a:lnSpc>
                <a:spcPct val="130000"/>
              </a:lnSpc>
              <a:spcBef>
                <a:spcPts val="500"/>
              </a:spcBef>
              <a:spcAft>
                <a:spcPct val="0"/>
              </a:spcAft>
              <a:buClr>
                <a:srgbClr val="CC0000"/>
              </a:buClr>
              <a:buSzPct val="70000"/>
              <a:buFontTx/>
              <a:buBlip>
                <a:blip r:embed="rId11"/>
              </a:buBlip>
              <a:defRPr sz="2800" b="0" i="0" kern="1200">
                <a:solidFill>
                  <a:schemeClr val="tx1"/>
                </a:solidFill>
                <a:latin typeface="Kanit Light" pitchFamily="2" charset="-34"/>
                <a:ea typeface="+mn-ea"/>
                <a:cs typeface="Kanit Light" pitchFamily="2" charset="-34"/>
              </a:defRPr>
            </a:lvl2pPr>
            <a:lvl3pPr marL="1257300" indent="-342900" algn="l" rtl="0" eaLnBrk="1" fontAlgn="base" hangingPunct="1">
              <a:lnSpc>
                <a:spcPct val="130000"/>
              </a:lnSpc>
              <a:spcBef>
                <a:spcPts val="500"/>
              </a:spcBef>
              <a:spcAft>
                <a:spcPct val="0"/>
              </a:spcAft>
              <a:buClr>
                <a:srgbClr val="CC0000"/>
              </a:buClr>
              <a:buSzPct val="70000"/>
              <a:buFontTx/>
              <a:buBlip>
                <a:blip r:embed="rId11"/>
              </a:buBlip>
              <a:defRPr sz="2400" b="0" i="0" kern="1200">
                <a:solidFill>
                  <a:schemeClr val="tx1"/>
                </a:solidFill>
                <a:latin typeface="Kanit Light" pitchFamily="2" charset="-34"/>
                <a:ea typeface="+mn-ea"/>
                <a:cs typeface="Kanit Light" pitchFamily="2" charset="-34"/>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spcBef>
                <a:spcPts val="750"/>
              </a:spcBef>
            </a:pPr>
            <a:r>
              <a:rPr lang="en-GB" sz="1800" dirty="0">
                <a:solidFill>
                  <a:srgbClr val="FFFFFF"/>
                </a:solidFill>
              </a:rPr>
              <a:t>alpabuddhabhatti</a:t>
            </a:r>
          </a:p>
        </p:txBody>
      </p:sp>
    </p:spTree>
    <p:extLst>
      <p:ext uri="{BB962C8B-B14F-4D97-AF65-F5344CB8AC3E}">
        <p14:creationId xmlns:p14="http://schemas.microsoft.com/office/powerpoint/2010/main" val="535945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2A939-C78E-E4E0-AF8F-58F2B6219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C63E3-9478-4812-F42D-559359E669C5}"/>
              </a:ext>
            </a:extLst>
          </p:cNvPr>
          <p:cNvSpPr>
            <a:spLocks noGrp="1"/>
          </p:cNvSpPr>
          <p:nvPr>
            <p:ph type="title"/>
          </p:nvPr>
        </p:nvSpPr>
        <p:spPr>
          <a:xfrm>
            <a:off x="838200" y="0"/>
            <a:ext cx="10515600" cy="1325563"/>
          </a:xfrm>
        </p:spPr>
        <p:txBody>
          <a:bodyPr/>
          <a:lstStyle/>
          <a:p>
            <a:pPr algn="ctr"/>
            <a:r>
              <a:rPr lang="en-GB" b="1" dirty="0">
                <a:solidFill>
                  <a:srgbClr val="0070C0"/>
                </a:solidFill>
              </a:rPr>
              <a:t>How to consume it ? </a:t>
            </a:r>
          </a:p>
        </p:txBody>
      </p:sp>
      <p:sp>
        <p:nvSpPr>
          <p:cNvPr id="3" name="Content Placeholder 2">
            <a:extLst>
              <a:ext uri="{FF2B5EF4-FFF2-40B4-BE49-F238E27FC236}">
                <a16:creationId xmlns:a16="http://schemas.microsoft.com/office/drawing/2014/main" id="{C774A685-BD23-3F49-0F6F-FB9D98ADC4A1}"/>
              </a:ext>
            </a:extLst>
          </p:cNvPr>
          <p:cNvSpPr>
            <a:spLocks noGrp="1"/>
          </p:cNvSpPr>
          <p:nvPr>
            <p:ph idx="1"/>
          </p:nvPr>
        </p:nvSpPr>
        <p:spPr>
          <a:xfrm>
            <a:off x="713072" y="1325563"/>
            <a:ext cx="10515600" cy="5030787"/>
          </a:xfrm>
        </p:spPr>
        <p:txBody>
          <a:bodyPr>
            <a:normAutofit/>
          </a:bodyPr>
          <a:lstStyle/>
          <a:p>
            <a:pPr marL="0" indent="0">
              <a:buNone/>
            </a:pPr>
            <a:r>
              <a:rPr lang="en-GB" b="1" dirty="0"/>
              <a:t>REST API (Endpoint , Key, etc)</a:t>
            </a:r>
          </a:p>
          <a:p>
            <a:pPr marL="0" indent="0">
              <a:buNone/>
            </a:pPr>
            <a:endParaRPr lang="en-GB" b="1" dirty="0"/>
          </a:p>
          <a:p>
            <a:pPr marL="0" indent="0">
              <a:buNone/>
            </a:pPr>
            <a:r>
              <a:rPr lang="en-GB" b="1" dirty="0"/>
              <a:t>Example:</a:t>
            </a:r>
          </a:p>
          <a:p>
            <a:pPr marL="0" indent="0">
              <a:buNone/>
            </a:pPr>
            <a:r>
              <a:rPr lang="en-GB" b="1" dirty="0"/>
              <a:t>curl $</a:t>
            </a:r>
            <a:r>
              <a:rPr lang="en-GB" b="1" dirty="0">
                <a:solidFill>
                  <a:srgbClr val="0070C0"/>
                </a:solidFill>
              </a:rPr>
              <a:t>AZURE_OPENAI_ENDPOINT</a:t>
            </a:r>
            <a:r>
              <a:rPr lang="en-GB" b="1" dirty="0"/>
              <a:t>/</a:t>
            </a:r>
            <a:r>
              <a:rPr lang="en-GB" b="1" dirty="0" err="1"/>
              <a:t>openai</a:t>
            </a:r>
            <a:r>
              <a:rPr lang="en-GB" b="1" dirty="0"/>
              <a:t>/deployments/</a:t>
            </a:r>
            <a:r>
              <a:rPr lang="en-GB" b="1" dirty="0">
                <a:solidFill>
                  <a:srgbClr val="0070C0"/>
                </a:solidFill>
              </a:rPr>
              <a:t>gpt-35-turbo-instruct</a:t>
            </a:r>
            <a:r>
              <a:rPr lang="en-GB" b="1" dirty="0"/>
              <a:t>/</a:t>
            </a:r>
            <a:r>
              <a:rPr lang="en-GB" b="1" dirty="0" err="1"/>
              <a:t>completions?api-version</a:t>
            </a:r>
            <a:r>
              <a:rPr lang="en-GB" b="1" dirty="0"/>
              <a:t>=2023-05-15 \</a:t>
            </a:r>
          </a:p>
          <a:p>
            <a:pPr marL="457200" lvl="1" indent="0">
              <a:buNone/>
            </a:pPr>
            <a:r>
              <a:rPr lang="en-GB" sz="2800" b="1" dirty="0"/>
              <a:t>  -H "</a:t>
            </a:r>
            <a:r>
              <a:rPr lang="en-GB" sz="2800" b="1" dirty="0">
                <a:solidFill>
                  <a:srgbClr val="00B050"/>
                </a:solidFill>
              </a:rPr>
              <a:t>Content-Type: application/</a:t>
            </a:r>
            <a:r>
              <a:rPr lang="en-GB" sz="2800" b="1" dirty="0" err="1">
                <a:solidFill>
                  <a:srgbClr val="00B050"/>
                </a:solidFill>
              </a:rPr>
              <a:t>json</a:t>
            </a:r>
            <a:r>
              <a:rPr lang="en-GB" sz="2800" b="1" dirty="0"/>
              <a:t>" \</a:t>
            </a:r>
          </a:p>
          <a:p>
            <a:pPr marL="457200" lvl="1" indent="0">
              <a:buNone/>
            </a:pPr>
            <a:r>
              <a:rPr lang="en-GB" sz="2800" b="1" dirty="0"/>
              <a:t>  -H "</a:t>
            </a:r>
            <a:r>
              <a:rPr lang="en-GB" sz="2800" b="1" dirty="0" err="1">
                <a:solidFill>
                  <a:srgbClr val="00B050"/>
                </a:solidFill>
              </a:rPr>
              <a:t>api</a:t>
            </a:r>
            <a:r>
              <a:rPr lang="en-GB" sz="2800" b="1" dirty="0">
                <a:solidFill>
                  <a:srgbClr val="00B050"/>
                </a:solidFill>
              </a:rPr>
              <a:t>-key: $AZURE_OPENAI_KEY</a:t>
            </a:r>
            <a:r>
              <a:rPr lang="en-GB" sz="2800" b="1" dirty="0"/>
              <a:t>" \</a:t>
            </a:r>
          </a:p>
          <a:p>
            <a:pPr marL="457200" lvl="1" indent="0">
              <a:buNone/>
            </a:pPr>
            <a:r>
              <a:rPr lang="en-GB" sz="2800" b="1" dirty="0"/>
              <a:t>  -d "{\"prompt\": \"Once upon a time\"}"</a:t>
            </a:r>
          </a:p>
        </p:txBody>
      </p:sp>
      <p:sp>
        <p:nvSpPr>
          <p:cNvPr id="5" name="Date Placeholder 4">
            <a:extLst>
              <a:ext uri="{FF2B5EF4-FFF2-40B4-BE49-F238E27FC236}">
                <a16:creationId xmlns:a16="http://schemas.microsoft.com/office/drawing/2014/main" id="{29AB51F8-8DD8-F712-B523-C02C334CB9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3C5D7B-A7E3-432A-9D90-C8A3755289F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20/01/2025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85916C3-4F3D-D061-F270-4CBCE231D1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0B2703-FD85-4CDF-BB68-14CE774D9DEA}"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15DBF17-3808-0EE5-FDD0-047947582D6F}"/>
              </a:ext>
            </a:extLst>
          </p:cNvPr>
          <p:cNvPicPr>
            <a:picLocks noChangeAspect="1"/>
          </p:cNvPicPr>
          <p:nvPr/>
        </p:nvPicPr>
        <p:blipFill>
          <a:blip r:embed="rId2"/>
          <a:stretch>
            <a:fillRect/>
          </a:stretch>
        </p:blipFill>
        <p:spPr>
          <a:xfrm>
            <a:off x="11550316" y="6263342"/>
            <a:ext cx="641684" cy="619124"/>
          </a:xfrm>
          <a:prstGeom prst="rect">
            <a:avLst/>
          </a:prstGeom>
        </p:spPr>
      </p:pic>
    </p:spTree>
    <p:extLst>
      <p:ext uri="{BB962C8B-B14F-4D97-AF65-F5344CB8AC3E}">
        <p14:creationId xmlns:p14="http://schemas.microsoft.com/office/powerpoint/2010/main" val="401267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D19F-7732-6E16-E2A2-E2CCF115C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CC13D-7E08-3C4E-6BE0-31668E90D518}"/>
              </a:ext>
            </a:extLst>
          </p:cNvPr>
          <p:cNvSpPr>
            <a:spLocks noGrp="1"/>
          </p:cNvSpPr>
          <p:nvPr>
            <p:ph type="title"/>
          </p:nvPr>
        </p:nvSpPr>
        <p:spPr>
          <a:xfrm>
            <a:off x="1046213" y="13370"/>
            <a:ext cx="10506456" cy="1014984"/>
          </a:xfrm>
        </p:spPr>
        <p:txBody>
          <a:bodyPr anchor="b">
            <a:normAutofit/>
          </a:bodyPr>
          <a:lstStyle/>
          <a:p>
            <a:pPr algn="ctr"/>
            <a:r>
              <a:rPr lang="en-GB" b="1" dirty="0">
                <a:solidFill>
                  <a:srgbClr val="0070C0"/>
                </a:solidFill>
              </a:rPr>
              <a:t>High Level Design</a:t>
            </a:r>
          </a:p>
        </p:txBody>
      </p:sp>
      <p:sp>
        <p:nvSpPr>
          <p:cNvPr id="4" name="Date Placeholder 3">
            <a:extLst>
              <a:ext uri="{FF2B5EF4-FFF2-40B4-BE49-F238E27FC236}">
                <a16:creationId xmlns:a16="http://schemas.microsoft.com/office/drawing/2014/main" id="{C9F1C5D4-9A58-894A-5B33-441A5624E18B}"/>
              </a:ext>
            </a:extLst>
          </p:cNvPr>
          <p:cNvSpPr>
            <a:spLocks/>
          </p:cNvSpPr>
          <p:nvPr/>
        </p:nvSpPr>
        <p:spPr>
          <a:xfrm>
            <a:off x="841248" y="6488894"/>
            <a:ext cx="2688751" cy="357878"/>
          </a:xfrm>
          <a:prstGeom prst="rect">
            <a:avLst/>
          </a:prstGeom>
        </p:spPr>
        <p:txBody>
          <a:bodyPr/>
          <a:lstStyle/>
          <a:p>
            <a:pPr defTabSz="896112">
              <a:spcAft>
                <a:spcPts val="600"/>
              </a:spcAft>
            </a:pPr>
            <a:fld id="{E26F3EB4-F6C1-474A-B656-9CE86B693D77}" type="datetime1">
              <a:rPr lang="en-GB" sz="1764" kern="1200">
                <a:solidFill>
                  <a:schemeClr val="tx1"/>
                </a:solidFill>
                <a:latin typeface="+mn-lt"/>
                <a:ea typeface="+mn-ea"/>
                <a:cs typeface="+mn-cs"/>
              </a:rPr>
              <a:pPr defTabSz="896112">
                <a:spcAft>
                  <a:spcPts val="600"/>
                </a:spcAft>
              </a:pPr>
              <a:t>20/01/2025</a:t>
            </a:fld>
            <a:endParaRPr lang="en-GB" dirty="0"/>
          </a:p>
        </p:txBody>
      </p:sp>
      <p:sp>
        <p:nvSpPr>
          <p:cNvPr id="5" name="Slide Number Placeholder 4">
            <a:extLst>
              <a:ext uri="{FF2B5EF4-FFF2-40B4-BE49-F238E27FC236}">
                <a16:creationId xmlns:a16="http://schemas.microsoft.com/office/drawing/2014/main" id="{B22FFCF6-1635-8E74-0DC2-1E93C31D55D0}"/>
              </a:ext>
            </a:extLst>
          </p:cNvPr>
          <p:cNvSpPr>
            <a:spLocks/>
          </p:cNvSpPr>
          <p:nvPr/>
        </p:nvSpPr>
        <p:spPr>
          <a:xfrm>
            <a:off x="8658953" y="6423029"/>
            <a:ext cx="2688751" cy="357878"/>
          </a:xfrm>
          <a:prstGeom prst="rect">
            <a:avLst/>
          </a:prstGeom>
        </p:spPr>
        <p:txBody>
          <a:bodyPr/>
          <a:lstStyle/>
          <a:p>
            <a:pPr defTabSz="896112">
              <a:spcAft>
                <a:spcPts val="600"/>
              </a:spcAft>
            </a:pPr>
            <a:fld id="{A50B2703-FD85-4CDF-BB68-14CE774D9DEA}" type="slidenum">
              <a:rPr lang="en-GB" sz="1764" kern="1200">
                <a:solidFill>
                  <a:schemeClr val="tx1"/>
                </a:solidFill>
                <a:latin typeface="+mn-lt"/>
                <a:ea typeface="+mn-ea"/>
                <a:cs typeface="+mn-cs"/>
              </a:rPr>
              <a:pPr defTabSz="896112">
                <a:spcAft>
                  <a:spcPts val="600"/>
                </a:spcAft>
              </a:pPr>
              <a:t>11</a:t>
            </a:fld>
            <a:endParaRPr lang="en-GB" dirty="0"/>
          </a:p>
        </p:txBody>
      </p:sp>
      <p:sp>
        <p:nvSpPr>
          <p:cNvPr id="7" name="Rectangle: Rounded Corners 6">
            <a:extLst>
              <a:ext uri="{FF2B5EF4-FFF2-40B4-BE49-F238E27FC236}">
                <a16:creationId xmlns:a16="http://schemas.microsoft.com/office/drawing/2014/main" id="{0ACFBF4B-FD0A-232C-2947-1B37DC130BF2}"/>
              </a:ext>
            </a:extLst>
          </p:cNvPr>
          <p:cNvSpPr/>
          <p:nvPr/>
        </p:nvSpPr>
        <p:spPr>
          <a:xfrm>
            <a:off x="6214125" y="3530129"/>
            <a:ext cx="1989184" cy="15158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6C00198B-D2D4-7FDE-132A-B1907891C458}"/>
              </a:ext>
            </a:extLst>
          </p:cNvPr>
          <p:cNvPicPr>
            <a:picLocks noChangeAspect="1"/>
          </p:cNvPicPr>
          <p:nvPr/>
        </p:nvPicPr>
        <p:blipFill>
          <a:blip r:embed="rId2"/>
          <a:stretch>
            <a:fillRect/>
          </a:stretch>
        </p:blipFill>
        <p:spPr>
          <a:xfrm>
            <a:off x="7241243" y="4256877"/>
            <a:ext cx="603373" cy="457223"/>
          </a:xfrm>
          <a:prstGeom prst="rect">
            <a:avLst/>
          </a:prstGeom>
        </p:spPr>
      </p:pic>
      <p:pic>
        <p:nvPicPr>
          <p:cNvPr id="23" name="Picture 22">
            <a:extLst>
              <a:ext uri="{FF2B5EF4-FFF2-40B4-BE49-F238E27FC236}">
                <a16:creationId xmlns:a16="http://schemas.microsoft.com/office/drawing/2014/main" id="{2963644F-54D2-78B3-52A0-615D276EF645}"/>
              </a:ext>
            </a:extLst>
          </p:cNvPr>
          <p:cNvPicPr>
            <a:picLocks noChangeAspect="1"/>
          </p:cNvPicPr>
          <p:nvPr/>
        </p:nvPicPr>
        <p:blipFill>
          <a:blip r:embed="rId3"/>
          <a:stretch>
            <a:fillRect/>
          </a:stretch>
        </p:blipFill>
        <p:spPr>
          <a:xfrm>
            <a:off x="3403516" y="3403876"/>
            <a:ext cx="481563" cy="583944"/>
          </a:xfrm>
          <a:prstGeom prst="rect">
            <a:avLst/>
          </a:prstGeom>
        </p:spPr>
      </p:pic>
      <p:pic>
        <p:nvPicPr>
          <p:cNvPr id="26" name="Picture 25">
            <a:extLst>
              <a:ext uri="{FF2B5EF4-FFF2-40B4-BE49-F238E27FC236}">
                <a16:creationId xmlns:a16="http://schemas.microsoft.com/office/drawing/2014/main" id="{F465B8E4-9E4E-78A6-219B-CF1CA3F59460}"/>
              </a:ext>
            </a:extLst>
          </p:cNvPr>
          <p:cNvPicPr>
            <a:picLocks noChangeAspect="1"/>
          </p:cNvPicPr>
          <p:nvPr/>
        </p:nvPicPr>
        <p:blipFill>
          <a:blip r:embed="rId4"/>
          <a:stretch>
            <a:fillRect/>
          </a:stretch>
        </p:blipFill>
        <p:spPr>
          <a:xfrm>
            <a:off x="3342748" y="2897756"/>
            <a:ext cx="481564" cy="494176"/>
          </a:xfrm>
          <a:prstGeom prst="rect">
            <a:avLst/>
          </a:prstGeom>
        </p:spPr>
      </p:pic>
      <p:pic>
        <p:nvPicPr>
          <p:cNvPr id="30" name="Picture 29">
            <a:extLst>
              <a:ext uri="{FF2B5EF4-FFF2-40B4-BE49-F238E27FC236}">
                <a16:creationId xmlns:a16="http://schemas.microsoft.com/office/drawing/2014/main" id="{CDDA6AAA-027C-8A37-9F84-16E935930211}"/>
              </a:ext>
            </a:extLst>
          </p:cNvPr>
          <p:cNvPicPr>
            <a:picLocks noChangeAspect="1"/>
          </p:cNvPicPr>
          <p:nvPr/>
        </p:nvPicPr>
        <p:blipFill>
          <a:blip r:embed="rId5"/>
          <a:stretch>
            <a:fillRect/>
          </a:stretch>
        </p:blipFill>
        <p:spPr>
          <a:xfrm>
            <a:off x="3332872" y="4032019"/>
            <a:ext cx="663052" cy="494337"/>
          </a:xfrm>
          <a:prstGeom prst="rect">
            <a:avLst/>
          </a:prstGeom>
        </p:spPr>
      </p:pic>
      <p:pic>
        <p:nvPicPr>
          <p:cNvPr id="32" name="Picture 31">
            <a:extLst>
              <a:ext uri="{FF2B5EF4-FFF2-40B4-BE49-F238E27FC236}">
                <a16:creationId xmlns:a16="http://schemas.microsoft.com/office/drawing/2014/main" id="{1182757D-1BF5-F6AE-0C22-E193784DA18B}"/>
              </a:ext>
            </a:extLst>
          </p:cNvPr>
          <p:cNvPicPr>
            <a:picLocks noChangeAspect="1"/>
          </p:cNvPicPr>
          <p:nvPr/>
        </p:nvPicPr>
        <p:blipFill>
          <a:blip r:embed="rId6"/>
          <a:stretch>
            <a:fillRect/>
          </a:stretch>
        </p:blipFill>
        <p:spPr>
          <a:xfrm>
            <a:off x="6497964" y="4344379"/>
            <a:ext cx="635033" cy="328949"/>
          </a:xfrm>
          <a:prstGeom prst="rect">
            <a:avLst/>
          </a:prstGeom>
        </p:spPr>
      </p:pic>
      <p:pic>
        <p:nvPicPr>
          <p:cNvPr id="33" name="Graphic 32" descr="Web design">
            <a:extLst>
              <a:ext uri="{FF2B5EF4-FFF2-40B4-BE49-F238E27FC236}">
                <a16:creationId xmlns:a16="http://schemas.microsoft.com/office/drawing/2014/main" id="{67945264-4045-1F69-625E-6E6C70ABD9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36458" y="3588276"/>
            <a:ext cx="603373" cy="706670"/>
          </a:xfrm>
          <a:prstGeom prst="rect">
            <a:avLst/>
          </a:prstGeom>
        </p:spPr>
      </p:pic>
      <p:cxnSp>
        <p:nvCxnSpPr>
          <p:cNvPr id="34" name="Straight Arrow Connector 33">
            <a:extLst>
              <a:ext uri="{FF2B5EF4-FFF2-40B4-BE49-F238E27FC236}">
                <a16:creationId xmlns:a16="http://schemas.microsoft.com/office/drawing/2014/main" id="{B6239B63-C84E-DDB4-041D-BF3A6F894F26}"/>
              </a:ext>
            </a:extLst>
          </p:cNvPr>
          <p:cNvCxnSpPr>
            <a:cxnSpLocks/>
          </p:cNvCxnSpPr>
          <p:nvPr/>
        </p:nvCxnSpPr>
        <p:spPr>
          <a:xfrm>
            <a:off x="4108814" y="4356617"/>
            <a:ext cx="21378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FC7F97D-04FF-2946-7F70-5218829BA75F}"/>
              </a:ext>
            </a:extLst>
          </p:cNvPr>
          <p:cNvCxnSpPr>
            <a:cxnSpLocks/>
          </p:cNvCxnSpPr>
          <p:nvPr/>
        </p:nvCxnSpPr>
        <p:spPr>
          <a:xfrm flipV="1">
            <a:off x="7653363" y="2995470"/>
            <a:ext cx="0" cy="4965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386A237-310A-083C-5A25-23FEBF7AA3BF}"/>
              </a:ext>
            </a:extLst>
          </p:cNvPr>
          <p:cNvSpPr txBox="1"/>
          <p:nvPr/>
        </p:nvSpPr>
        <p:spPr>
          <a:xfrm>
            <a:off x="4445409" y="3963659"/>
            <a:ext cx="2073994" cy="369332"/>
          </a:xfrm>
          <a:prstGeom prst="rect">
            <a:avLst/>
          </a:prstGeom>
          <a:noFill/>
        </p:spPr>
        <p:txBody>
          <a:bodyPr wrap="square" rtlCol="0">
            <a:spAutoFit/>
          </a:bodyPr>
          <a:lstStyle/>
          <a:p>
            <a:r>
              <a:rPr lang="en-GB" dirty="0">
                <a:solidFill>
                  <a:srgbClr val="0070C0"/>
                </a:solidFill>
              </a:rPr>
              <a:t> </a:t>
            </a:r>
            <a:r>
              <a:rPr lang="en-GB" b="1" dirty="0">
                <a:solidFill>
                  <a:srgbClr val="0070C0"/>
                </a:solidFill>
              </a:rPr>
              <a:t>Knowledge</a:t>
            </a:r>
          </a:p>
        </p:txBody>
      </p:sp>
      <p:sp>
        <p:nvSpPr>
          <p:cNvPr id="39" name="TextBox 38">
            <a:extLst>
              <a:ext uri="{FF2B5EF4-FFF2-40B4-BE49-F238E27FC236}">
                <a16:creationId xmlns:a16="http://schemas.microsoft.com/office/drawing/2014/main" id="{354146D8-A5F9-E2EE-A604-141DE9140D41}"/>
              </a:ext>
            </a:extLst>
          </p:cNvPr>
          <p:cNvSpPr txBox="1"/>
          <p:nvPr/>
        </p:nvSpPr>
        <p:spPr>
          <a:xfrm>
            <a:off x="7676707" y="3098060"/>
            <a:ext cx="1159259" cy="369332"/>
          </a:xfrm>
          <a:prstGeom prst="rect">
            <a:avLst/>
          </a:prstGeom>
          <a:noFill/>
        </p:spPr>
        <p:txBody>
          <a:bodyPr wrap="square" rtlCol="0">
            <a:spAutoFit/>
          </a:bodyPr>
          <a:lstStyle/>
          <a:p>
            <a:r>
              <a:rPr lang="en-GB" dirty="0">
                <a:solidFill>
                  <a:srgbClr val="0070C0"/>
                </a:solidFill>
              </a:rPr>
              <a:t> </a:t>
            </a:r>
            <a:r>
              <a:rPr lang="en-GB" b="1" dirty="0">
                <a:solidFill>
                  <a:srgbClr val="0070C0"/>
                </a:solidFill>
              </a:rPr>
              <a:t>Response</a:t>
            </a:r>
          </a:p>
        </p:txBody>
      </p:sp>
      <p:sp>
        <p:nvSpPr>
          <p:cNvPr id="41" name="TextBox 40">
            <a:extLst>
              <a:ext uri="{FF2B5EF4-FFF2-40B4-BE49-F238E27FC236}">
                <a16:creationId xmlns:a16="http://schemas.microsoft.com/office/drawing/2014/main" id="{A6239CB8-D0D7-CFF8-E4F4-0B36A3DAE58E}"/>
              </a:ext>
            </a:extLst>
          </p:cNvPr>
          <p:cNvSpPr txBox="1"/>
          <p:nvPr/>
        </p:nvSpPr>
        <p:spPr>
          <a:xfrm>
            <a:off x="1747900" y="3481324"/>
            <a:ext cx="1408050" cy="369332"/>
          </a:xfrm>
          <a:prstGeom prst="rect">
            <a:avLst/>
          </a:prstGeom>
          <a:noFill/>
        </p:spPr>
        <p:txBody>
          <a:bodyPr wrap="square" rtlCol="0">
            <a:spAutoFit/>
          </a:bodyPr>
          <a:lstStyle/>
          <a:p>
            <a:r>
              <a:rPr lang="en-GB" b="1" dirty="0">
                <a:solidFill>
                  <a:srgbClr val="0070C0"/>
                </a:solidFill>
              </a:rPr>
              <a:t>Private Data</a:t>
            </a:r>
          </a:p>
        </p:txBody>
      </p:sp>
      <p:sp>
        <p:nvSpPr>
          <p:cNvPr id="42" name="Left Brace 41">
            <a:extLst>
              <a:ext uri="{FF2B5EF4-FFF2-40B4-BE49-F238E27FC236}">
                <a16:creationId xmlns:a16="http://schemas.microsoft.com/office/drawing/2014/main" id="{A648ED02-36A5-9237-CFE6-1852F010E440}"/>
              </a:ext>
            </a:extLst>
          </p:cNvPr>
          <p:cNvSpPr/>
          <p:nvPr/>
        </p:nvSpPr>
        <p:spPr>
          <a:xfrm>
            <a:off x="3184398" y="2791478"/>
            <a:ext cx="209687" cy="1802976"/>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3" name="Rectangle: Rounded Corners 42">
            <a:extLst>
              <a:ext uri="{FF2B5EF4-FFF2-40B4-BE49-F238E27FC236}">
                <a16:creationId xmlns:a16="http://schemas.microsoft.com/office/drawing/2014/main" id="{847A4318-99B8-BB51-29EB-D98057E4CB42}"/>
              </a:ext>
            </a:extLst>
          </p:cNvPr>
          <p:cNvSpPr/>
          <p:nvPr/>
        </p:nvSpPr>
        <p:spPr>
          <a:xfrm>
            <a:off x="3417556" y="4915822"/>
            <a:ext cx="955847" cy="6844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OPEN DATA</a:t>
            </a:r>
          </a:p>
        </p:txBody>
      </p:sp>
      <p:sp>
        <p:nvSpPr>
          <p:cNvPr id="44" name="Left Brace 43">
            <a:extLst>
              <a:ext uri="{FF2B5EF4-FFF2-40B4-BE49-F238E27FC236}">
                <a16:creationId xmlns:a16="http://schemas.microsoft.com/office/drawing/2014/main" id="{4BD4C4B7-96B5-AB6D-4906-5D9F0A2A26E7}"/>
              </a:ext>
            </a:extLst>
          </p:cNvPr>
          <p:cNvSpPr/>
          <p:nvPr/>
        </p:nvSpPr>
        <p:spPr>
          <a:xfrm>
            <a:off x="3214103" y="4837410"/>
            <a:ext cx="148474" cy="80820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TextBox 45">
            <a:extLst>
              <a:ext uri="{FF2B5EF4-FFF2-40B4-BE49-F238E27FC236}">
                <a16:creationId xmlns:a16="http://schemas.microsoft.com/office/drawing/2014/main" id="{8A8CE220-0B63-769E-180B-574901B9CBEB}"/>
              </a:ext>
            </a:extLst>
          </p:cNvPr>
          <p:cNvSpPr txBox="1"/>
          <p:nvPr/>
        </p:nvSpPr>
        <p:spPr>
          <a:xfrm>
            <a:off x="1877562" y="4915822"/>
            <a:ext cx="2550695" cy="369332"/>
          </a:xfrm>
          <a:prstGeom prst="rect">
            <a:avLst/>
          </a:prstGeom>
          <a:noFill/>
        </p:spPr>
        <p:txBody>
          <a:bodyPr wrap="square" rtlCol="0">
            <a:spAutoFit/>
          </a:bodyPr>
          <a:lstStyle/>
          <a:p>
            <a:r>
              <a:rPr lang="en-GB" b="1" dirty="0">
                <a:solidFill>
                  <a:srgbClr val="0070C0"/>
                </a:solidFill>
              </a:rPr>
              <a:t>Public Data</a:t>
            </a:r>
          </a:p>
        </p:txBody>
      </p:sp>
      <p:pic>
        <p:nvPicPr>
          <p:cNvPr id="50" name="Picture 49">
            <a:extLst>
              <a:ext uri="{FF2B5EF4-FFF2-40B4-BE49-F238E27FC236}">
                <a16:creationId xmlns:a16="http://schemas.microsoft.com/office/drawing/2014/main" id="{93F46A2A-4247-8F1F-82A0-0D527AC15F2A}"/>
              </a:ext>
            </a:extLst>
          </p:cNvPr>
          <p:cNvPicPr>
            <a:picLocks noChangeAspect="1"/>
          </p:cNvPicPr>
          <p:nvPr/>
        </p:nvPicPr>
        <p:blipFill>
          <a:blip r:embed="rId9"/>
          <a:stretch>
            <a:fillRect/>
          </a:stretch>
        </p:blipFill>
        <p:spPr>
          <a:xfrm>
            <a:off x="5960486" y="1943052"/>
            <a:ext cx="640836" cy="438999"/>
          </a:xfrm>
          <a:prstGeom prst="rect">
            <a:avLst/>
          </a:prstGeom>
        </p:spPr>
      </p:pic>
      <p:cxnSp>
        <p:nvCxnSpPr>
          <p:cNvPr id="56" name="Straight Arrow Connector 55">
            <a:extLst>
              <a:ext uri="{FF2B5EF4-FFF2-40B4-BE49-F238E27FC236}">
                <a16:creationId xmlns:a16="http://schemas.microsoft.com/office/drawing/2014/main" id="{496F3000-65BF-2038-E652-1976832362E9}"/>
              </a:ext>
            </a:extLst>
          </p:cNvPr>
          <p:cNvCxnSpPr>
            <a:cxnSpLocks/>
            <a:stCxn id="50" idx="2"/>
          </p:cNvCxnSpPr>
          <p:nvPr/>
        </p:nvCxnSpPr>
        <p:spPr>
          <a:xfrm>
            <a:off x="6280904" y="2382051"/>
            <a:ext cx="21752" cy="592375"/>
          </a:xfrm>
          <a:prstGeom prst="straightConnector1">
            <a:avLst/>
          </a:prstGeom>
          <a:ln w="3810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41DE01A-7B34-EE02-E8E6-DE9E1E9F55FA}"/>
              </a:ext>
            </a:extLst>
          </p:cNvPr>
          <p:cNvSpPr txBox="1"/>
          <p:nvPr/>
        </p:nvSpPr>
        <p:spPr>
          <a:xfrm>
            <a:off x="6096000" y="3059668"/>
            <a:ext cx="2073994" cy="369332"/>
          </a:xfrm>
          <a:prstGeom prst="rect">
            <a:avLst/>
          </a:prstGeom>
          <a:noFill/>
        </p:spPr>
        <p:txBody>
          <a:bodyPr wrap="square" rtlCol="0">
            <a:spAutoFit/>
          </a:bodyPr>
          <a:lstStyle/>
          <a:p>
            <a:r>
              <a:rPr lang="en-GB" dirty="0">
                <a:solidFill>
                  <a:srgbClr val="0070C0"/>
                </a:solidFill>
              </a:rPr>
              <a:t>        </a:t>
            </a:r>
            <a:r>
              <a:rPr lang="en-GB" b="1" dirty="0">
                <a:solidFill>
                  <a:srgbClr val="0070C0"/>
                </a:solidFill>
              </a:rPr>
              <a:t>Query</a:t>
            </a:r>
            <a:r>
              <a:rPr lang="en-GB" dirty="0">
                <a:solidFill>
                  <a:srgbClr val="0070C0"/>
                </a:solidFill>
              </a:rPr>
              <a:t>    </a:t>
            </a:r>
          </a:p>
        </p:txBody>
      </p:sp>
      <p:sp>
        <p:nvSpPr>
          <p:cNvPr id="61" name="TextBox 60">
            <a:extLst>
              <a:ext uri="{FF2B5EF4-FFF2-40B4-BE49-F238E27FC236}">
                <a16:creationId xmlns:a16="http://schemas.microsoft.com/office/drawing/2014/main" id="{7BEB4F5E-8D94-56DC-9E8B-2D1D98DE9A3F}"/>
              </a:ext>
            </a:extLst>
          </p:cNvPr>
          <p:cNvSpPr txBox="1"/>
          <p:nvPr/>
        </p:nvSpPr>
        <p:spPr>
          <a:xfrm>
            <a:off x="6952472" y="1657129"/>
            <a:ext cx="2550695" cy="369332"/>
          </a:xfrm>
          <a:prstGeom prst="rect">
            <a:avLst/>
          </a:prstGeom>
          <a:noFill/>
        </p:spPr>
        <p:txBody>
          <a:bodyPr wrap="square" rtlCol="0">
            <a:spAutoFit/>
          </a:bodyPr>
          <a:lstStyle/>
          <a:p>
            <a:r>
              <a:rPr lang="en-GB" b="1" dirty="0">
                <a:solidFill>
                  <a:srgbClr val="0070C0"/>
                </a:solidFill>
              </a:rPr>
              <a:t>Private Data Sources </a:t>
            </a:r>
          </a:p>
        </p:txBody>
      </p:sp>
      <p:sp>
        <p:nvSpPr>
          <p:cNvPr id="62" name="TextBox 61">
            <a:extLst>
              <a:ext uri="{FF2B5EF4-FFF2-40B4-BE49-F238E27FC236}">
                <a16:creationId xmlns:a16="http://schemas.microsoft.com/office/drawing/2014/main" id="{DDE63982-7B31-D259-CE1F-7031882136BC}"/>
              </a:ext>
            </a:extLst>
          </p:cNvPr>
          <p:cNvSpPr txBox="1"/>
          <p:nvPr/>
        </p:nvSpPr>
        <p:spPr>
          <a:xfrm>
            <a:off x="6671933" y="2453259"/>
            <a:ext cx="561078" cy="369332"/>
          </a:xfrm>
          <a:prstGeom prst="rect">
            <a:avLst/>
          </a:prstGeom>
          <a:noFill/>
        </p:spPr>
        <p:txBody>
          <a:bodyPr wrap="square" rtlCol="0">
            <a:spAutoFit/>
          </a:bodyPr>
          <a:lstStyle/>
          <a:p>
            <a:r>
              <a:rPr lang="en-GB" b="1" dirty="0">
                <a:solidFill>
                  <a:srgbClr val="0070C0"/>
                </a:solidFill>
              </a:rPr>
              <a:t>OR</a:t>
            </a:r>
          </a:p>
        </p:txBody>
      </p:sp>
      <p:cxnSp>
        <p:nvCxnSpPr>
          <p:cNvPr id="63" name="Straight Arrow Connector 62">
            <a:extLst>
              <a:ext uri="{FF2B5EF4-FFF2-40B4-BE49-F238E27FC236}">
                <a16:creationId xmlns:a16="http://schemas.microsoft.com/office/drawing/2014/main" id="{9233D806-E03C-1C66-6DA6-1528E1D17502}"/>
              </a:ext>
            </a:extLst>
          </p:cNvPr>
          <p:cNvCxnSpPr>
            <a:cxnSpLocks/>
          </p:cNvCxnSpPr>
          <p:nvPr/>
        </p:nvCxnSpPr>
        <p:spPr>
          <a:xfrm>
            <a:off x="8256337" y="2506172"/>
            <a:ext cx="6693" cy="497486"/>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DC6BAB-6ED6-2787-EC13-9B41538AB5D7}"/>
              </a:ext>
            </a:extLst>
          </p:cNvPr>
          <p:cNvCxnSpPr>
            <a:cxnSpLocks/>
          </p:cNvCxnSpPr>
          <p:nvPr/>
        </p:nvCxnSpPr>
        <p:spPr>
          <a:xfrm>
            <a:off x="6280904" y="2966062"/>
            <a:ext cx="1989013" cy="103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B0C313-6A03-E792-8820-DFDF4010824D}"/>
              </a:ext>
            </a:extLst>
          </p:cNvPr>
          <p:cNvCxnSpPr>
            <a:cxnSpLocks/>
          </p:cNvCxnSpPr>
          <p:nvPr/>
        </p:nvCxnSpPr>
        <p:spPr>
          <a:xfrm>
            <a:off x="7205149" y="2995470"/>
            <a:ext cx="0" cy="5373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6AF15840-32CB-5FC9-118E-8C9EBE4628CE}"/>
              </a:ext>
            </a:extLst>
          </p:cNvPr>
          <p:cNvPicPr>
            <a:picLocks noChangeAspect="1"/>
          </p:cNvPicPr>
          <p:nvPr/>
        </p:nvPicPr>
        <p:blipFill>
          <a:blip r:embed="rId3"/>
          <a:stretch>
            <a:fillRect/>
          </a:stretch>
        </p:blipFill>
        <p:spPr>
          <a:xfrm>
            <a:off x="7416465" y="2003580"/>
            <a:ext cx="359442" cy="338192"/>
          </a:xfrm>
          <a:prstGeom prst="rect">
            <a:avLst/>
          </a:prstGeom>
        </p:spPr>
      </p:pic>
      <p:pic>
        <p:nvPicPr>
          <p:cNvPr id="67" name="Picture 66">
            <a:extLst>
              <a:ext uri="{FF2B5EF4-FFF2-40B4-BE49-F238E27FC236}">
                <a16:creationId xmlns:a16="http://schemas.microsoft.com/office/drawing/2014/main" id="{9920BDD5-F8FC-F2CD-7928-D9C72F3AEB93}"/>
              </a:ext>
            </a:extLst>
          </p:cNvPr>
          <p:cNvPicPr>
            <a:picLocks noChangeAspect="1"/>
          </p:cNvPicPr>
          <p:nvPr/>
        </p:nvPicPr>
        <p:blipFill>
          <a:blip r:embed="rId4"/>
          <a:stretch>
            <a:fillRect/>
          </a:stretch>
        </p:blipFill>
        <p:spPr>
          <a:xfrm flipH="1">
            <a:off x="7060718" y="1993455"/>
            <a:ext cx="359442" cy="338192"/>
          </a:xfrm>
          <a:prstGeom prst="rect">
            <a:avLst/>
          </a:prstGeom>
        </p:spPr>
      </p:pic>
      <p:pic>
        <p:nvPicPr>
          <p:cNvPr id="68" name="Picture 67">
            <a:extLst>
              <a:ext uri="{FF2B5EF4-FFF2-40B4-BE49-F238E27FC236}">
                <a16:creationId xmlns:a16="http://schemas.microsoft.com/office/drawing/2014/main" id="{09666F4A-A615-7A1D-1694-593509D06EDD}"/>
              </a:ext>
            </a:extLst>
          </p:cNvPr>
          <p:cNvPicPr>
            <a:picLocks noChangeAspect="1"/>
          </p:cNvPicPr>
          <p:nvPr/>
        </p:nvPicPr>
        <p:blipFill>
          <a:blip r:embed="rId5"/>
          <a:stretch>
            <a:fillRect/>
          </a:stretch>
        </p:blipFill>
        <p:spPr>
          <a:xfrm>
            <a:off x="7826504" y="2004761"/>
            <a:ext cx="384502" cy="360163"/>
          </a:xfrm>
          <a:prstGeom prst="rect">
            <a:avLst/>
          </a:prstGeom>
        </p:spPr>
      </p:pic>
      <p:pic>
        <p:nvPicPr>
          <p:cNvPr id="69" name="Picture 68">
            <a:extLst>
              <a:ext uri="{FF2B5EF4-FFF2-40B4-BE49-F238E27FC236}">
                <a16:creationId xmlns:a16="http://schemas.microsoft.com/office/drawing/2014/main" id="{B72D1FEA-3733-D05B-F9CF-99026B006C7C}"/>
              </a:ext>
            </a:extLst>
          </p:cNvPr>
          <p:cNvPicPr>
            <a:picLocks noChangeAspect="1"/>
          </p:cNvPicPr>
          <p:nvPr/>
        </p:nvPicPr>
        <p:blipFill>
          <a:blip r:embed="rId6"/>
          <a:stretch>
            <a:fillRect/>
          </a:stretch>
        </p:blipFill>
        <p:spPr>
          <a:xfrm>
            <a:off x="8226483" y="1979360"/>
            <a:ext cx="358714" cy="369331"/>
          </a:xfrm>
          <a:prstGeom prst="rect">
            <a:avLst/>
          </a:prstGeom>
        </p:spPr>
      </p:pic>
      <p:sp>
        <p:nvSpPr>
          <p:cNvPr id="70" name="TextBox 69">
            <a:extLst>
              <a:ext uri="{FF2B5EF4-FFF2-40B4-BE49-F238E27FC236}">
                <a16:creationId xmlns:a16="http://schemas.microsoft.com/office/drawing/2014/main" id="{39A46555-F92E-ADBF-D877-483EC368C33B}"/>
              </a:ext>
            </a:extLst>
          </p:cNvPr>
          <p:cNvSpPr txBox="1"/>
          <p:nvPr/>
        </p:nvSpPr>
        <p:spPr>
          <a:xfrm>
            <a:off x="5926948" y="1618572"/>
            <a:ext cx="744986" cy="369332"/>
          </a:xfrm>
          <a:prstGeom prst="rect">
            <a:avLst/>
          </a:prstGeom>
          <a:noFill/>
        </p:spPr>
        <p:txBody>
          <a:bodyPr wrap="square" rtlCol="0">
            <a:spAutoFit/>
          </a:bodyPr>
          <a:lstStyle/>
          <a:p>
            <a:r>
              <a:rPr lang="en-GB" b="1" dirty="0">
                <a:solidFill>
                  <a:srgbClr val="0070C0"/>
                </a:solidFill>
              </a:rPr>
              <a:t>User</a:t>
            </a:r>
          </a:p>
        </p:txBody>
      </p:sp>
      <p:sp>
        <p:nvSpPr>
          <p:cNvPr id="71" name="TextBox 70">
            <a:extLst>
              <a:ext uri="{FF2B5EF4-FFF2-40B4-BE49-F238E27FC236}">
                <a16:creationId xmlns:a16="http://schemas.microsoft.com/office/drawing/2014/main" id="{C694F824-4AFE-5EB3-CB87-4533D5B41D90}"/>
              </a:ext>
            </a:extLst>
          </p:cNvPr>
          <p:cNvSpPr txBox="1"/>
          <p:nvPr/>
        </p:nvSpPr>
        <p:spPr>
          <a:xfrm>
            <a:off x="8543526" y="1925966"/>
            <a:ext cx="990044" cy="523220"/>
          </a:xfrm>
          <a:prstGeom prst="rect">
            <a:avLst/>
          </a:prstGeom>
          <a:noFill/>
        </p:spPr>
        <p:txBody>
          <a:bodyPr wrap="square" rtlCol="0">
            <a:spAutoFit/>
          </a:bodyPr>
          <a:lstStyle/>
          <a:p>
            <a:r>
              <a:rPr lang="en-GB" sz="2800" dirty="0">
                <a:solidFill>
                  <a:srgbClr val="0070C0"/>
                </a:solidFill>
              </a:rPr>
              <a:t>… </a:t>
            </a:r>
            <a:r>
              <a:rPr lang="en-GB" dirty="0">
                <a:solidFill>
                  <a:srgbClr val="0070C0"/>
                </a:solidFill>
              </a:rPr>
              <a:t>etc</a:t>
            </a:r>
          </a:p>
        </p:txBody>
      </p:sp>
      <p:sp>
        <p:nvSpPr>
          <p:cNvPr id="72" name="Left Brace 71">
            <a:extLst>
              <a:ext uri="{FF2B5EF4-FFF2-40B4-BE49-F238E27FC236}">
                <a16:creationId xmlns:a16="http://schemas.microsoft.com/office/drawing/2014/main" id="{1B7AAC41-7727-9DB8-A7D1-CE593A7ACAA7}"/>
              </a:ext>
            </a:extLst>
          </p:cNvPr>
          <p:cNvSpPr/>
          <p:nvPr/>
        </p:nvSpPr>
        <p:spPr>
          <a:xfrm rot="16200000">
            <a:off x="8146185" y="1178476"/>
            <a:ext cx="220305" cy="243508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pic>
        <p:nvPicPr>
          <p:cNvPr id="73" name="Picture 72">
            <a:extLst>
              <a:ext uri="{FF2B5EF4-FFF2-40B4-BE49-F238E27FC236}">
                <a16:creationId xmlns:a16="http://schemas.microsoft.com/office/drawing/2014/main" id="{327DAA5B-5465-0D83-7282-BBAF85A6AAEF}"/>
              </a:ext>
            </a:extLst>
          </p:cNvPr>
          <p:cNvPicPr>
            <a:picLocks noChangeAspect="1"/>
          </p:cNvPicPr>
          <p:nvPr/>
        </p:nvPicPr>
        <p:blipFill>
          <a:blip r:embed="rId10"/>
          <a:stretch>
            <a:fillRect/>
          </a:stretch>
        </p:blipFill>
        <p:spPr>
          <a:xfrm>
            <a:off x="7241243" y="3682639"/>
            <a:ext cx="520727" cy="508026"/>
          </a:xfrm>
          <a:prstGeom prst="rect">
            <a:avLst/>
          </a:prstGeom>
        </p:spPr>
      </p:pic>
      <p:pic>
        <p:nvPicPr>
          <p:cNvPr id="3" name="Picture 2">
            <a:extLst>
              <a:ext uri="{FF2B5EF4-FFF2-40B4-BE49-F238E27FC236}">
                <a16:creationId xmlns:a16="http://schemas.microsoft.com/office/drawing/2014/main" id="{AAFBB43A-9B71-B0C8-6EE9-B21CA27EC3C7}"/>
              </a:ext>
            </a:extLst>
          </p:cNvPr>
          <p:cNvPicPr>
            <a:picLocks noChangeAspect="1"/>
          </p:cNvPicPr>
          <p:nvPr/>
        </p:nvPicPr>
        <p:blipFill>
          <a:blip r:embed="rId2"/>
          <a:stretch>
            <a:fillRect/>
          </a:stretch>
        </p:blipFill>
        <p:spPr>
          <a:xfrm>
            <a:off x="11550316" y="6238876"/>
            <a:ext cx="641684" cy="619124"/>
          </a:xfrm>
          <a:prstGeom prst="rect">
            <a:avLst/>
          </a:prstGeom>
        </p:spPr>
      </p:pic>
    </p:spTree>
    <p:extLst>
      <p:ext uri="{BB962C8B-B14F-4D97-AF65-F5344CB8AC3E}">
        <p14:creationId xmlns:p14="http://schemas.microsoft.com/office/powerpoint/2010/main" val="228300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36874657-0CF7-0D9F-E679-696C5BE0131F}"/>
              </a:ext>
            </a:extLst>
          </p:cNvPr>
          <p:cNvSpPr/>
          <p:nvPr/>
        </p:nvSpPr>
        <p:spPr>
          <a:xfrm>
            <a:off x="5719237" y="2515371"/>
            <a:ext cx="1989184" cy="15158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577369B-EAEB-2FD7-D1FA-E101677697BB}"/>
              </a:ext>
            </a:extLst>
          </p:cNvPr>
          <p:cNvSpPr>
            <a:spLocks noGrp="1"/>
          </p:cNvSpPr>
          <p:nvPr>
            <p:ph type="title"/>
          </p:nvPr>
        </p:nvSpPr>
        <p:spPr>
          <a:xfrm>
            <a:off x="755571" y="-117403"/>
            <a:ext cx="10515600" cy="1325563"/>
          </a:xfrm>
        </p:spPr>
        <p:txBody>
          <a:bodyPr/>
          <a:lstStyle/>
          <a:p>
            <a:pPr algn="ctr"/>
            <a:r>
              <a:rPr lang="en-GB" b="1" dirty="0">
                <a:solidFill>
                  <a:srgbClr val="0070C0"/>
                </a:solidFill>
              </a:rPr>
              <a:t>High Level Design</a:t>
            </a:r>
          </a:p>
        </p:txBody>
      </p:sp>
      <p:pic>
        <p:nvPicPr>
          <p:cNvPr id="6" name="Picture 5">
            <a:extLst>
              <a:ext uri="{FF2B5EF4-FFF2-40B4-BE49-F238E27FC236}">
                <a16:creationId xmlns:a16="http://schemas.microsoft.com/office/drawing/2014/main" id="{DF765B7B-C5C6-46EE-E0B6-64446FB1D5F8}"/>
              </a:ext>
            </a:extLst>
          </p:cNvPr>
          <p:cNvPicPr>
            <a:picLocks noChangeAspect="1"/>
          </p:cNvPicPr>
          <p:nvPr/>
        </p:nvPicPr>
        <p:blipFill>
          <a:blip r:embed="rId2"/>
          <a:stretch>
            <a:fillRect/>
          </a:stretch>
        </p:blipFill>
        <p:spPr>
          <a:xfrm>
            <a:off x="6370940" y="3336972"/>
            <a:ext cx="664600" cy="457223"/>
          </a:xfrm>
          <a:prstGeom prst="rect">
            <a:avLst/>
          </a:prstGeom>
        </p:spPr>
      </p:pic>
      <p:pic>
        <p:nvPicPr>
          <p:cNvPr id="8" name="Picture 7">
            <a:extLst>
              <a:ext uri="{FF2B5EF4-FFF2-40B4-BE49-F238E27FC236}">
                <a16:creationId xmlns:a16="http://schemas.microsoft.com/office/drawing/2014/main" id="{4D53B36D-00C0-8BA4-B7D9-37C03541D192}"/>
              </a:ext>
            </a:extLst>
          </p:cNvPr>
          <p:cNvPicPr>
            <a:picLocks noChangeAspect="1"/>
          </p:cNvPicPr>
          <p:nvPr/>
        </p:nvPicPr>
        <p:blipFill>
          <a:blip r:embed="rId3"/>
          <a:stretch>
            <a:fillRect/>
          </a:stretch>
        </p:blipFill>
        <p:spPr>
          <a:xfrm>
            <a:off x="2491457" y="2363158"/>
            <a:ext cx="590580" cy="673769"/>
          </a:xfrm>
          <a:prstGeom prst="rect">
            <a:avLst/>
          </a:prstGeom>
        </p:spPr>
      </p:pic>
      <p:pic>
        <p:nvPicPr>
          <p:cNvPr id="9" name="Picture 8">
            <a:extLst>
              <a:ext uri="{FF2B5EF4-FFF2-40B4-BE49-F238E27FC236}">
                <a16:creationId xmlns:a16="http://schemas.microsoft.com/office/drawing/2014/main" id="{05564628-09FB-C2EE-F3D4-2D9A35BD7ACE}"/>
              </a:ext>
            </a:extLst>
          </p:cNvPr>
          <p:cNvPicPr>
            <a:picLocks noChangeAspect="1"/>
          </p:cNvPicPr>
          <p:nvPr/>
        </p:nvPicPr>
        <p:blipFill>
          <a:blip r:embed="rId4"/>
          <a:stretch>
            <a:fillRect/>
          </a:stretch>
        </p:blipFill>
        <p:spPr>
          <a:xfrm>
            <a:off x="2411186" y="1604924"/>
            <a:ext cx="590581" cy="673768"/>
          </a:xfrm>
          <a:prstGeom prst="rect">
            <a:avLst/>
          </a:prstGeom>
        </p:spPr>
      </p:pic>
      <p:pic>
        <p:nvPicPr>
          <p:cNvPr id="10" name="Picture 9">
            <a:extLst>
              <a:ext uri="{FF2B5EF4-FFF2-40B4-BE49-F238E27FC236}">
                <a16:creationId xmlns:a16="http://schemas.microsoft.com/office/drawing/2014/main" id="{B2B78CC5-1631-2B92-80D0-539DA635A462}"/>
              </a:ext>
            </a:extLst>
          </p:cNvPr>
          <p:cNvPicPr>
            <a:picLocks noChangeAspect="1"/>
          </p:cNvPicPr>
          <p:nvPr/>
        </p:nvPicPr>
        <p:blipFill>
          <a:blip r:embed="rId5"/>
          <a:stretch>
            <a:fillRect/>
          </a:stretch>
        </p:blipFill>
        <p:spPr>
          <a:xfrm>
            <a:off x="2491456" y="3197805"/>
            <a:ext cx="782369" cy="659643"/>
          </a:xfrm>
          <a:prstGeom prst="rect">
            <a:avLst/>
          </a:prstGeom>
        </p:spPr>
      </p:pic>
      <p:pic>
        <p:nvPicPr>
          <p:cNvPr id="14" name="Graphic 13" descr="Document">
            <a:extLst>
              <a:ext uri="{FF2B5EF4-FFF2-40B4-BE49-F238E27FC236}">
                <a16:creationId xmlns:a16="http://schemas.microsoft.com/office/drawing/2014/main" id="{059254C5-2BF2-8638-22A1-7F6C7FE677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86143" y="2763426"/>
            <a:ext cx="914400" cy="914400"/>
          </a:xfrm>
          <a:prstGeom prst="rect">
            <a:avLst/>
          </a:prstGeom>
        </p:spPr>
      </p:pic>
      <p:pic>
        <p:nvPicPr>
          <p:cNvPr id="16" name="Picture 15">
            <a:extLst>
              <a:ext uri="{FF2B5EF4-FFF2-40B4-BE49-F238E27FC236}">
                <a16:creationId xmlns:a16="http://schemas.microsoft.com/office/drawing/2014/main" id="{B6E65131-1504-A64B-CD77-7E0DC7C47722}"/>
              </a:ext>
            </a:extLst>
          </p:cNvPr>
          <p:cNvPicPr>
            <a:picLocks noChangeAspect="1"/>
          </p:cNvPicPr>
          <p:nvPr/>
        </p:nvPicPr>
        <p:blipFill>
          <a:blip r:embed="rId8"/>
          <a:stretch>
            <a:fillRect/>
          </a:stretch>
        </p:blipFill>
        <p:spPr>
          <a:xfrm>
            <a:off x="6703240" y="2770723"/>
            <a:ext cx="635033" cy="457223"/>
          </a:xfrm>
          <a:prstGeom prst="rect">
            <a:avLst/>
          </a:prstGeom>
        </p:spPr>
      </p:pic>
      <p:pic>
        <p:nvPicPr>
          <p:cNvPr id="18" name="Graphic 17" descr="Web design">
            <a:extLst>
              <a:ext uri="{FF2B5EF4-FFF2-40B4-BE49-F238E27FC236}">
                <a16:creationId xmlns:a16="http://schemas.microsoft.com/office/drawing/2014/main" id="{C592240E-E0D9-4B22-EA6B-B7E98A2AF0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9392" y="2671296"/>
            <a:ext cx="736191" cy="706670"/>
          </a:xfrm>
          <a:prstGeom prst="rect">
            <a:avLst/>
          </a:prstGeom>
        </p:spPr>
      </p:pic>
      <p:cxnSp>
        <p:nvCxnSpPr>
          <p:cNvPr id="20" name="Straight Arrow Connector 19">
            <a:extLst>
              <a:ext uri="{FF2B5EF4-FFF2-40B4-BE49-F238E27FC236}">
                <a16:creationId xmlns:a16="http://schemas.microsoft.com/office/drawing/2014/main" id="{F227FB71-F29C-843E-C7C4-D157D3D238CC}"/>
              </a:ext>
            </a:extLst>
          </p:cNvPr>
          <p:cNvCxnSpPr>
            <a:cxnSpLocks/>
          </p:cNvCxnSpPr>
          <p:nvPr/>
        </p:nvCxnSpPr>
        <p:spPr>
          <a:xfrm>
            <a:off x="3796242" y="3392292"/>
            <a:ext cx="17992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05DAE9-48E0-A856-4E88-A3E3C6F37C7E}"/>
              </a:ext>
            </a:extLst>
          </p:cNvPr>
          <p:cNvCxnSpPr>
            <a:cxnSpLocks/>
          </p:cNvCxnSpPr>
          <p:nvPr/>
        </p:nvCxnSpPr>
        <p:spPr>
          <a:xfrm>
            <a:off x="7793231" y="3273315"/>
            <a:ext cx="9929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034C14-22E7-CA55-B068-D47D49E5E6AC}"/>
              </a:ext>
            </a:extLst>
          </p:cNvPr>
          <p:cNvSpPr txBox="1"/>
          <p:nvPr/>
        </p:nvSpPr>
        <p:spPr>
          <a:xfrm>
            <a:off x="3658851" y="2851294"/>
            <a:ext cx="2073994" cy="369332"/>
          </a:xfrm>
          <a:prstGeom prst="rect">
            <a:avLst/>
          </a:prstGeom>
          <a:noFill/>
        </p:spPr>
        <p:txBody>
          <a:bodyPr wrap="square" rtlCol="0">
            <a:spAutoFit/>
          </a:bodyPr>
          <a:lstStyle/>
          <a:p>
            <a:r>
              <a:rPr lang="en-GB" dirty="0">
                <a:solidFill>
                  <a:srgbClr val="0070C0"/>
                </a:solidFill>
              </a:rPr>
              <a:t> Knowledge + Query</a:t>
            </a:r>
          </a:p>
        </p:txBody>
      </p:sp>
      <p:sp>
        <p:nvSpPr>
          <p:cNvPr id="26" name="TextBox 25">
            <a:extLst>
              <a:ext uri="{FF2B5EF4-FFF2-40B4-BE49-F238E27FC236}">
                <a16:creationId xmlns:a16="http://schemas.microsoft.com/office/drawing/2014/main" id="{5B781009-A9EE-E5A8-1477-C56BC77C2BFC}"/>
              </a:ext>
            </a:extLst>
          </p:cNvPr>
          <p:cNvSpPr txBox="1"/>
          <p:nvPr/>
        </p:nvSpPr>
        <p:spPr>
          <a:xfrm>
            <a:off x="7757950" y="2751094"/>
            <a:ext cx="1159259" cy="369332"/>
          </a:xfrm>
          <a:prstGeom prst="rect">
            <a:avLst/>
          </a:prstGeom>
          <a:noFill/>
        </p:spPr>
        <p:txBody>
          <a:bodyPr wrap="square" rtlCol="0">
            <a:spAutoFit/>
          </a:bodyPr>
          <a:lstStyle/>
          <a:p>
            <a:r>
              <a:rPr lang="en-GB" dirty="0">
                <a:solidFill>
                  <a:srgbClr val="0070C0"/>
                </a:solidFill>
              </a:rPr>
              <a:t> Response</a:t>
            </a:r>
          </a:p>
        </p:txBody>
      </p:sp>
      <p:sp>
        <p:nvSpPr>
          <p:cNvPr id="5" name="Date Placeholder 4">
            <a:extLst>
              <a:ext uri="{FF2B5EF4-FFF2-40B4-BE49-F238E27FC236}">
                <a16:creationId xmlns:a16="http://schemas.microsoft.com/office/drawing/2014/main" id="{8DD9C55B-8CEE-0C3B-F12B-2375A8F671BC}"/>
              </a:ext>
            </a:extLst>
          </p:cNvPr>
          <p:cNvSpPr>
            <a:spLocks noGrp="1"/>
          </p:cNvSpPr>
          <p:nvPr>
            <p:ph type="dt" sz="half" idx="10"/>
          </p:nvPr>
        </p:nvSpPr>
        <p:spPr/>
        <p:txBody>
          <a:bodyPr/>
          <a:lstStyle/>
          <a:p>
            <a:fld id="{20FFFC97-9FD6-4851-9E7D-83E3AE5A7A60}" type="datetime1">
              <a:rPr lang="en-GB" smtClean="0"/>
              <a:t>20/01/2025</a:t>
            </a:fld>
            <a:endParaRPr lang="en-GB"/>
          </a:p>
        </p:txBody>
      </p:sp>
      <p:sp>
        <p:nvSpPr>
          <p:cNvPr id="7" name="Slide Number Placeholder 6">
            <a:extLst>
              <a:ext uri="{FF2B5EF4-FFF2-40B4-BE49-F238E27FC236}">
                <a16:creationId xmlns:a16="http://schemas.microsoft.com/office/drawing/2014/main" id="{76845A24-8DF0-E182-C9DA-0D2F12B687CF}"/>
              </a:ext>
            </a:extLst>
          </p:cNvPr>
          <p:cNvSpPr>
            <a:spLocks noGrp="1"/>
          </p:cNvSpPr>
          <p:nvPr>
            <p:ph type="sldNum" sz="quarter" idx="12"/>
          </p:nvPr>
        </p:nvSpPr>
        <p:spPr/>
        <p:txBody>
          <a:bodyPr/>
          <a:lstStyle/>
          <a:p>
            <a:fld id="{A50B2703-FD85-4CDF-BB68-14CE774D9DEA}" type="slidenum">
              <a:rPr lang="en-GB" smtClean="0"/>
              <a:t>12</a:t>
            </a:fld>
            <a:endParaRPr lang="en-GB"/>
          </a:p>
        </p:txBody>
      </p:sp>
      <p:pic>
        <p:nvPicPr>
          <p:cNvPr id="12" name="Picture 11">
            <a:extLst>
              <a:ext uri="{FF2B5EF4-FFF2-40B4-BE49-F238E27FC236}">
                <a16:creationId xmlns:a16="http://schemas.microsoft.com/office/drawing/2014/main" id="{E7948B39-9E69-2CA2-A55A-284882E4CDED}"/>
              </a:ext>
            </a:extLst>
          </p:cNvPr>
          <p:cNvPicPr>
            <a:picLocks noChangeAspect="1"/>
          </p:cNvPicPr>
          <p:nvPr/>
        </p:nvPicPr>
        <p:blipFill>
          <a:blip r:embed="rId2"/>
          <a:stretch>
            <a:fillRect/>
          </a:stretch>
        </p:blipFill>
        <p:spPr>
          <a:xfrm>
            <a:off x="11550316" y="6238876"/>
            <a:ext cx="641684" cy="619124"/>
          </a:xfrm>
          <a:prstGeom prst="rect">
            <a:avLst/>
          </a:prstGeom>
        </p:spPr>
      </p:pic>
      <p:sp>
        <p:nvSpPr>
          <p:cNvPr id="13" name="TextBox 12">
            <a:extLst>
              <a:ext uri="{FF2B5EF4-FFF2-40B4-BE49-F238E27FC236}">
                <a16:creationId xmlns:a16="http://schemas.microsoft.com/office/drawing/2014/main" id="{8C7ED0C3-73B7-457B-DB8B-3775A705925C}"/>
              </a:ext>
            </a:extLst>
          </p:cNvPr>
          <p:cNvSpPr txBox="1"/>
          <p:nvPr/>
        </p:nvSpPr>
        <p:spPr>
          <a:xfrm>
            <a:off x="755571" y="2516047"/>
            <a:ext cx="2550695" cy="369332"/>
          </a:xfrm>
          <a:prstGeom prst="rect">
            <a:avLst/>
          </a:prstGeom>
          <a:noFill/>
        </p:spPr>
        <p:txBody>
          <a:bodyPr wrap="square" rtlCol="0">
            <a:spAutoFit/>
          </a:bodyPr>
          <a:lstStyle/>
          <a:p>
            <a:r>
              <a:rPr lang="en-GB" b="1" dirty="0">
                <a:solidFill>
                  <a:srgbClr val="0070C0"/>
                </a:solidFill>
              </a:rPr>
              <a:t>Private Data</a:t>
            </a:r>
          </a:p>
        </p:txBody>
      </p:sp>
      <p:sp>
        <p:nvSpPr>
          <p:cNvPr id="17" name="Left Brace 16">
            <a:extLst>
              <a:ext uri="{FF2B5EF4-FFF2-40B4-BE49-F238E27FC236}">
                <a16:creationId xmlns:a16="http://schemas.microsoft.com/office/drawing/2014/main" id="{C64D0308-731B-C6E5-A2EC-A88F599ABD37}"/>
              </a:ext>
            </a:extLst>
          </p:cNvPr>
          <p:cNvSpPr/>
          <p:nvPr/>
        </p:nvSpPr>
        <p:spPr>
          <a:xfrm>
            <a:off x="2192069" y="1758103"/>
            <a:ext cx="190670" cy="201487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218700C4-8C8F-2DCE-51B4-B184D82A7496}"/>
              </a:ext>
            </a:extLst>
          </p:cNvPr>
          <p:cNvSpPr/>
          <p:nvPr/>
        </p:nvSpPr>
        <p:spPr>
          <a:xfrm>
            <a:off x="2350419" y="4308534"/>
            <a:ext cx="955847" cy="6844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OPEN DATA</a:t>
            </a:r>
          </a:p>
        </p:txBody>
      </p:sp>
      <p:sp>
        <p:nvSpPr>
          <p:cNvPr id="28" name="Left Brace 27">
            <a:extLst>
              <a:ext uri="{FF2B5EF4-FFF2-40B4-BE49-F238E27FC236}">
                <a16:creationId xmlns:a16="http://schemas.microsoft.com/office/drawing/2014/main" id="{82818E8A-426D-024D-6A96-EDDB72F3C628}"/>
              </a:ext>
            </a:extLst>
          </p:cNvPr>
          <p:cNvSpPr/>
          <p:nvPr/>
        </p:nvSpPr>
        <p:spPr>
          <a:xfrm>
            <a:off x="2192069" y="4246645"/>
            <a:ext cx="148474" cy="808205"/>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TextBox 28">
            <a:extLst>
              <a:ext uri="{FF2B5EF4-FFF2-40B4-BE49-F238E27FC236}">
                <a16:creationId xmlns:a16="http://schemas.microsoft.com/office/drawing/2014/main" id="{3AAD1684-6900-BA4B-8FAF-7C4F9E0D4C58}"/>
              </a:ext>
            </a:extLst>
          </p:cNvPr>
          <p:cNvSpPr txBox="1"/>
          <p:nvPr/>
        </p:nvSpPr>
        <p:spPr>
          <a:xfrm>
            <a:off x="838200" y="4355717"/>
            <a:ext cx="2550695" cy="369332"/>
          </a:xfrm>
          <a:prstGeom prst="rect">
            <a:avLst/>
          </a:prstGeom>
          <a:noFill/>
        </p:spPr>
        <p:txBody>
          <a:bodyPr wrap="square" rtlCol="0">
            <a:spAutoFit/>
          </a:bodyPr>
          <a:lstStyle/>
          <a:p>
            <a:r>
              <a:rPr lang="en-GB" b="1" dirty="0">
                <a:solidFill>
                  <a:srgbClr val="0070C0"/>
                </a:solidFill>
              </a:rPr>
              <a:t>Public Data</a:t>
            </a:r>
          </a:p>
        </p:txBody>
      </p:sp>
    </p:spTree>
    <p:extLst>
      <p:ext uri="{BB962C8B-B14F-4D97-AF65-F5344CB8AC3E}">
        <p14:creationId xmlns:p14="http://schemas.microsoft.com/office/powerpoint/2010/main" val="2999099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D19F-7732-6E16-E2A2-E2CCF115C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CC13D-7E08-3C4E-6BE0-31668E90D518}"/>
              </a:ext>
            </a:extLst>
          </p:cNvPr>
          <p:cNvSpPr>
            <a:spLocks noGrp="1"/>
          </p:cNvSpPr>
          <p:nvPr>
            <p:ph type="title"/>
          </p:nvPr>
        </p:nvSpPr>
        <p:spPr>
          <a:xfrm>
            <a:off x="839574" y="66718"/>
            <a:ext cx="10506456" cy="1014984"/>
          </a:xfrm>
        </p:spPr>
        <p:txBody>
          <a:bodyPr anchor="b">
            <a:normAutofit/>
          </a:bodyPr>
          <a:lstStyle/>
          <a:p>
            <a:pPr algn="ctr"/>
            <a:r>
              <a:rPr lang="en-GB" b="1" dirty="0">
                <a:solidFill>
                  <a:srgbClr val="0070C0"/>
                </a:solidFill>
              </a:rPr>
              <a:t>For Public Data using Azure Portal</a:t>
            </a:r>
          </a:p>
        </p:txBody>
      </p:sp>
      <p:sp>
        <p:nvSpPr>
          <p:cNvPr id="4" name="Date Placeholder 3">
            <a:extLst>
              <a:ext uri="{FF2B5EF4-FFF2-40B4-BE49-F238E27FC236}">
                <a16:creationId xmlns:a16="http://schemas.microsoft.com/office/drawing/2014/main" id="{C9F1C5D4-9A58-894A-5B33-441A5624E18B}"/>
              </a:ext>
            </a:extLst>
          </p:cNvPr>
          <p:cNvSpPr>
            <a:spLocks/>
          </p:cNvSpPr>
          <p:nvPr/>
        </p:nvSpPr>
        <p:spPr>
          <a:xfrm>
            <a:off x="845971" y="6294021"/>
            <a:ext cx="2688751" cy="357878"/>
          </a:xfrm>
          <a:prstGeom prst="rect">
            <a:avLst/>
          </a:prstGeom>
        </p:spPr>
        <p:txBody>
          <a:bodyPr/>
          <a:lstStyle/>
          <a:p>
            <a:pPr defTabSz="896112">
              <a:spcAft>
                <a:spcPts val="600"/>
              </a:spcAft>
            </a:pPr>
            <a:fld id="{E26F3EB4-F6C1-474A-B656-9CE86B693D77}" type="datetime1">
              <a:rPr lang="en-GB" sz="1764" kern="1200">
                <a:solidFill>
                  <a:schemeClr val="tx1"/>
                </a:solidFill>
                <a:latin typeface="+mn-lt"/>
                <a:ea typeface="+mn-ea"/>
                <a:cs typeface="+mn-cs"/>
              </a:rPr>
              <a:pPr defTabSz="896112">
                <a:spcAft>
                  <a:spcPts val="600"/>
                </a:spcAft>
              </a:pPr>
              <a:t>20/01/2025</a:t>
            </a:fld>
            <a:endParaRPr lang="en-GB" dirty="0"/>
          </a:p>
        </p:txBody>
      </p:sp>
      <p:sp>
        <p:nvSpPr>
          <p:cNvPr id="5" name="Slide Number Placeholder 4">
            <a:extLst>
              <a:ext uri="{FF2B5EF4-FFF2-40B4-BE49-F238E27FC236}">
                <a16:creationId xmlns:a16="http://schemas.microsoft.com/office/drawing/2014/main" id="{B22FFCF6-1635-8E74-0DC2-1E93C31D55D0}"/>
              </a:ext>
            </a:extLst>
          </p:cNvPr>
          <p:cNvSpPr>
            <a:spLocks/>
          </p:cNvSpPr>
          <p:nvPr/>
        </p:nvSpPr>
        <p:spPr>
          <a:xfrm>
            <a:off x="8657279" y="6369499"/>
            <a:ext cx="2688751" cy="357878"/>
          </a:xfrm>
          <a:prstGeom prst="rect">
            <a:avLst/>
          </a:prstGeom>
        </p:spPr>
        <p:txBody>
          <a:bodyPr/>
          <a:lstStyle/>
          <a:p>
            <a:pPr defTabSz="896112">
              <a:spcAft>
                <a:spcPts val="600"/>
              </a:spcAft>
            </a:pPr>
            <a:fld id="{A50B2703-FD85-4CDF-BB68-14CE774D9DEA}" type="slidenum">
              <a:rPr lang="en-GB" sz="1764" kern="1200">
                <a:solidFill>
                  <a:schemeClr val="tx1"/>
                </a:solidFill>
                <a:latin typeface="+mn-lt"/>
                <a:ea typeface="+mn-ea"/>
                <a:cs typeface="+mn-cs"/>
              </a:rPr>
              <a:pPr defTabSz="896112">
                <a:spcAft>
                  <a:spcPts val="600"/>
                </a:spcAft>
              </a:pPr>
              <a:t>13</a:t>
            </a:fld>
            <a:endParaRPr lang="en-GB" dirty="0"/>
          </a:p>
        </p:txBody>
      </p:sp>
      <p:sp>
        <p:nvSpPr>
          <p:cNvPr id="3" name="Rectangle: Rounded Corners 2">
            <a:extLst>
              <a:ext uri="{FF2B5EF4-FFF2-40B4-BE49-F238E27FC236}">
                <a16:creationId xmlns:a16="http://schemas.microsoft.com/office/drawing/2014/main" id="{A566D170-42D8-E8EE-32E9-516944ECD9AD}"/>
              </a:ext>
            </a:extLst>
          </p:cNvPr>
          <p:cNvSpPr/>
          <p:nvPr/>
        </p:nvSpPr>
        <p:spPr>
          <a:xfrm>
            <a:off x="5101408" y="3030921"/>
            <a:ext cx="1989184" cy="15158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2FD5CD1A-3A5C-6F03-9E96-36E22AB9359A}"/>
              </a:ext>
            </a:extLst>
          </p:cNvPr>
          <p:cNvPicPr>
            <a:picLocks noChangeAspect="1"/>
          </p:cNvPicPr>
          <p:nvPr/>
        </p:nvPicPr>
        <p:blipFill>
          <a:blip r:embed="rId2"/>
          <a:stretch>
            <a:fillRect/>
          </a:stretch>
        </p:blipFill>
        <p:spPr>
          <a:xfrm>
            <a:off x="5379689" y="3769413"/>
            <a:ext cx="664600" cy="457223"/>
          </a:xfrm>
          <a:prstGeom prst="rect">
            <a:avLst/>
          </a:prstGeom>
        </p:spPr>
      </p:pic>
      <p:pic>
        <p:nvPicPr>
          <p:cNvPr id="10" name="Graphic 9" descr="Web design">
            <a:extLst>
              <a:ext uri="{FF2B5EF4-FFF2-40B4-BE49-F238E27FC236}">
                <a16:creationId xmlns:a16="http://schemas.microsoft.com/office/drawing/2014/main" id="{4A827D65-F7C9-AA55-DF76-ABA2B0B8E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3682408"/>
            <a:ext cx="736191" cy="706670"/>
          </a:xfrm>
          <a:prstGeom prst="rect">
            <a:avLst/>
          </a:prstGeom>
        </p:spPr>
      </p:pic>
      <p:cxnSp>
        <p:nvCxnSpPr>
          <p:cNvPr id="11" name="Straight Arrow Connector 10">
            <a:extLst>
              <a:ext uri="{FF2B5EF4-FFF2-40B4-BE49-F238E27FC236}">
                <a16:creationId xmlns:a16="http://schemas.microsoft.com/office/drawing/2014/main" id="{FDC02182-7D98-65F6-2E27-CF2574B26B32}"/>
              </a:ext>
            </a:extLst>
          </p:cNvPr>
          <p:cNvCxnSpPr>
            <a:cxnSpLocks/>
          </p:cNvCxnSpPr>
          <p:nvPr/>
        </p:nvCxnSpPr>
        <p:spPr>
          <a:xfrm flipV="1">
            <a:off x="6226835" y="2437385"/>
            <a:ext cx="0" cy="5355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2D9AF7-B929-3D51-5DD9-AD73279208D5}"/>
              </a:ext>
            </a:extLst>
          </p:cNvPr>
          <p:cNvSpPr txBox="1"/>
          <p:nvPr/>
        </p:nvSpPr>
        <p:spPr>
          <a:xfrm>
            <a:off x="3796366" y="3524334"/>
            <a:ext cx="2073994" cy="369332"/>
          </a:xfrm>
          <a:prstGeom prst="rect">
            <a:avLst/>
          </a:prstGeom>
          <a:noFill/>
        </p:spPr>
        <p:txBody>
          <a:bodyPr wrap="square" rtlCol="0">
            <a:spAutoFit/>
          </a:bodyPr>
          <a:lstStyle/>
          <a:p>
            <a:r>
              <a:rPr lang="en-GB" dirty="0">
                <a:solidFill>
                  <a:srgbClr val="0070C0"/>
                </a:solidFill>
              </a:rPr>
              <a:t> </a:t>
            </a:r>
            <a:r>
              <a:rPr lang="en-GB" b="1" dirty="0">
                <a:solidFill>
                  <a:srgbClr val="0070C0"/>
                </a:solidFill>
              </a:rPr>
              <a:t>Knowledge</a:t>
            </a:r>
          </a:p>
        </p:txBody>
      </p:sp>
      <p:sp>
        <p:nvSpPr>
          <p:cNvPr id="13" name="TextBox 12">
            <a:extLst>
              <a:ext uri="{FF2B5EF4-FFF2-40B4-BE49-F238E27FC236}">
                <a16:creationId xmlns:a16="http://schemas.microsoft.com/office/drawing/2014/main" id="{3261D953-F1AD-2632-47B6-02E7EE3374F7}"/>
              </a:ext>
            </a:extLst>
          </p:cNvPr>
          <p:cNvSpPr txBox="1"/>
          <p:nvPr/>
        </p:nvSpPr>
        <p:spPr>
          <a:xfrm>
            <a:off x="6226835" y="2530159"/>
            <a:ext cx="1159259" cy="369332"/>
          </a:xfrm>
          <a:prstGeom prst="rect">
            <a:avLst/>
          </a:prstGeom>
          <a:noFill/>
        </p:spPr>
        <p:txBody>
          <a:bodyPr wrap="square" rtlCol="0">
            <a:spAutoFit/>
          </a:bodyPr>
          <a:lstStyle/>
          <a:p>
            <a:r>
              <a:rPr lang="en-GB" dirty="0">
                <a:solidFill>
                  <a:srgbClr val="0070C0"/>
                </a:solidFill>
              </a:rPr>
              <a:t> </a:t>
            </a:r>
            <a:r>
              <a:rPr lang="en-GB" b="1" dirty="0">
                <a:solidFill>
                  <a:srgbClr val="0070C0"/>
                </a:solidFill>
              </a:rPr>
              <a:t>Response</a:t>
            </a:r>
          </a:p>
        </p:txBody>
      </p:sp>
      <p:sp>
        <p:nvSpPr>
          <p:cNvPr id="14" name="Rectangle: Rounded Corners 13">
            <a:extLst>
              <a:ext uri="{FF2B5EF4-FFF2-40B4-BE49-F238E27FC236}">
                <a16:creationId xmlns:a16="http://schemas.microsoft.com/office/drawing/2014/main" id="{B4E969D1-D67E-81F5-F102-9C3B75CA4880}"/>
              </a:ext>
            </a:extLst>
          </p:cNvPr>
          <p:cNvSpPr/>
          <p:nvPr/>
        </p:nvSpPr>
        <p:spPr>
          <a:xfrm>
            <a:off x="2910942" y="3524586"/>
            <a:ext cx="955847" cy="6844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Open</a:t>
            </a:r>
          </a:p>
          <a:p>
            <a:pPr algn="ctr"/>
            <a:r>
              <a:rPr lang="en-GB" b="1" dirty="0"/>
              <a:t>Data</a:t>
            </a:r>
          </a:p>
        </p:txBody>
      </p:sp>
      <p:sp>
        <p:nvSpPr>
          <p:cNvPr id="15" name="TextBox 14">
            <a:extLst>
              <a:ext uri="{FF2B5EF4-FFF2-40B4-BE49-F238E27FC236}">
                <a16:creationId xmlns:a16="http://schemas.microsoft.com/office/drawing/2014/main" id="{BC971BF7-E397-6F0C-6B81-1988ABD4FC0C}"/>
              </a:ext>
            </a:extLst>
          </p:cNvPr>
          <p:cNvSpPr txBox="1"/>
          <p:nvPr/>
        </p:nvSpPr>
        <p:spPr>
          <a:xfrm>
            <a:off x="2783688" y="4189815"/>
            <a:ext cx="2550695" cy="646331"/>
          </a:xfrm>
          <a:prstGeom prst="rect">
            <a:avLst/>
          </a:prstGeom>
          <a:noFill/>
        </p:spPr>
        <p:txBody>
          <a:bodyPr wrap="square" rtlCol="0">
            <a:spAutoFit/>
          </a:bodyPr>
          <a:lstStyle/>
          <a:p>
            <a:r>
              <a:rPr lang="en-GB" b="1" dirty="0">
                <a:solidFill>
                  <a:srgbClr val="0070C0"/>
                </a:solidFill>
              </a:rPr>
              <a:t>Public Data</a:t>
            </a:r>
          </a:p>
          <a:p>
            <a:r>
              <a:rPr lang="en-GB" b="1" dirty="0">
                <a:solidFill>
                  <a:srgbClr val="0070C0"/>
                </a:solidFill>
              </a:rPr>
              <a:t>(Data over internet )</a:t>
            </a:r>
          </a:p>
        </p:txBody>
      </p:sp>
      <p:pic>
        <p:nvPicPr>
          <p:cNvPr id="16" name="Picture 15">
            <a:extLst>
              <a:ext uri="{FF2B5EF4-FFF2-40B4-BE49-F238E27FC236}">
                <a16:creationId xmlns:a16="http://schemas.microsoft.com/office/drawing/2014/main" id="{632BD478-40C3-BA69-9F2F-2C2FBB14B436}"/>
              </a:ext>
            </a:extLst>
          </p:cNvPr>
          <p:cNvPicPr>
            <a:picLocks noChangeAspect="1"/>
          </p:cNvPicPr>
          <p:nvPr/>
        </p:nvPicPr>
        <p:blipFill>
          <a:blip r:embed="rId5"/>
          <a:stretch>
            <a:fillRect/>
          </a:stretch>
        </p:blipFill>
        <p:spPr>
          <a:xfrm>
            <a:off x="5816484" y="1926693"/>
            <a:ext cx="640836" cy="438999"/>
          </a:xfrm>
          <a:prstGeom prst="rect">
            <a:avLst/>
          </a:prstGeom>
        </p:spPr>
      </p:pic>
      <p:cxnSp>
        <p:nvCxnSpPr>
          <p:cNvPr id="17" name="Straight Arrow Connector 16">
            <a:extLst>
              <a:ext uri="{FF2B5EF4-FFF2-40B4-BE49-F238E27FC236}">
                <a16:creationId xmlns:a16="http://schemas.microsoft.com/office/drawing/2014/main" id="{A33FC226-797A-6D62-E1A9-A8D86C6631B5}"/>
              </a:ext>
            </a:extLst>
          </p:cNvPr>
          <p:cNvCxnSpPr>
            <a:cxnSpLocks/>
          </p:cNvCxnSpPr>
          <p:nvPr/>
        </p:nvCxnSpPr>
        <p:spPr>
          <a:xfrm>
            <a:off x="5968983" y="2418637"/>
            <a:ext cx="21752" cy="592375"/>
          </a:xfrm>
          <a:prstGeom prst="straightConnector1">
            <a:avLst/>
          </a:prstGeom>
          <a:ln w="381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4039834-3A45-9EA9-2536-0024A329AD57}"/>
              </a:ext>
            </a:extLst>
          </p:cNvPr>
          <p:cNvSpPr txBox="1"/>
          <p:nvPr/>
        </p:nvSpPr>
        <p:spPr>
          <a:xfrm>
            <a:off x="4077683" y="2583778"/>
            <a:ext cx="1902176" cy="369332"/>
          </a:xfrm>
          <a:prstGeom prst="rect">
            <a:avLst/>
          </a:prstGeom>
          <a:noFill/>
        </p:spPr>
        <p:txBody>
          <a:bodyPr wrap="square" rtlCol="0">
            <a:spAutoFit/>
          </a:bodyPr>
          <a:lstStyle/>
          <a:p>
            <a:r>
              <a:rPr lang="en-GB" dirty="0">
                <a:solidFill>
                  <a:srgbClr val="0070C0"/>
                </a:solidFill>
              </a:rPr>
              <a:t>        </a:t>
            </a:r>
            <a:r>
              <a:rPr lang="en-GB" b="1" dirty="0">
                <a:solidFill>
                  <a:srgbClr val="0070C0"/>
                </a:solidFill>
              </a:rPr>
              <a:t>Query:</a:t>
            </a:r>
            <a:r>
              <a:rPr lang="en-GB" dirty="0">
                <a:solidFill>
                  <a:srgbClr val="0070C0"/>
                </a:solidFill>
              </a:rPr>
              <a:t> </a:t>
            </a:r>
            <a:r>
              <a:rPr lang="en-GB" b="1" dirty="0">
                <a:solidFill>
                  <a:srgbClr val="0070C0"/>
                </a:solidFill>
              </a:rPr>
              <a:t>2+2=</a:t>
            </a:r>
            <a:r>
              <a:rPr lang="en-GB" b="1" dirty="0">
                <a:solidFill>
                  <a:srgbClr val="FF0000"/>
                </a:solidFill>
              </a:rPr>
              <a:t>?</a:t>
            </a:r>
            <a:r>
              <a:rPr lang="en-GB" b="1" dirty="0">
                <a:solidFill>
                  <a:srgbClr val="0070C0"/>
                </a:solidFill>
              </a:rPr>
              <a:t> </a:t>
            </a:r>
          </a:p>
        </p:txBody>
      </p:sp>
      <p:sp>
        <p:nvSpPr>
          <p:cNvPr id="19" name="TextBox 18">
            <a:extLst>
              <a:ext uri="{FF2B5EF4-FFF2-40B4-BE49-F238E27FC236}">
                <a16:creationId xmlns:a16="http://schemas.microsoft.com/office/drawing/2014/main" id="{D10BC845-6E50-13E7-4D36-4A66EB526538}"/>
              </a:ext>
            </a:extLst>
          </p:cNvPr>
          <p:cNvSpPr txBox="1"/>
          <p:nvPr/>
        </p:nvSpPr>
        <p:spPr>
          <a:xfrm>
            <a:off x="5816484" y="1630222"/>
            <a:ext cx="744986" cy="369332"/>
          </a:xfrm>
          <a:prstGeom prst="rect">
            <a:avLst/>
          </a:prstGeom>
          <a:noFill/>
        </p:spPr>
        <p:txBody>
          <a:bodyPr wrap="square" rtlCol="0">
            <a:spAutoFit/>
          </a:bodyPr>
          <a:lstStyle/>
          <a:p>
            <a:r>
              <a:rPr lang="en-GB" b="1" dirty="0">
                <a:solidFill>
                  <a:srgbClr val="0070C0"/>
                </a:solidFill>
              </a:rPr>
              <a:t>User</a:t>
            </a:r>
          </a:p>
        </p:txBody>
      </p:sp>
      <p:sp>
        <p:nvSpPr>
          <p:cNvPr id="20" name="TextBox 19">
            <a:extLst>
              <a:ext uri="{FF2B5EF4-FFF2-40B4-BE49-F238E27FC236}">
                <a16:creationId xmlns:a16="http://schemas.microsoft.com/office/drawing/2014/main" id="{8329B24F-0311-FDA5-6201-E58246B0331B}"/>
              </a:ext>
            </a:extLst>
          </p:cNvPr>
          <p:cNvSpPr txBox="1"/>
          <p:nvPr/>
        </p:nvSpPr>
        <p:spPr>
          <a:xfrm>
            <a:off x="7303235" y="2553360"/>
            <a:ext cx="1021888" cy="369332"/>
          </a:xfrm>
          <a:prstGeom prst="rect">
            <a:avLst/>
          </a:prstGeom>
          <a:noFill/>
        </p:spPr>
        <p:txBody>
          <a:bodyPr wrap="square" rtlCol="0">
            <a:spAutoFit/>
          </a:bodyPr>
          <a:lstStyle/>
          <a:p>
            <a:r>
              <a:rPr lang="en-GB" b="1" dirty="0">
                <a:solidFill>
                  <a:srgbClr val="0070C0"/>
                </a:solidFill>
              </a:rPr>
              <a:t>2+2=</a:t>
            </a:r>
            <a:r>
              <a:rPr lang="en-GB" b="1" dirty="0">
                <a:solidFill>
                  <a:schemeClr val="accent6"/>
                </a:solidFill>
              </a:rPr>
              <a:t>4</a:t>
            </a:r>
            <a:r>
              <a:rPr lang="en-GB" b="1" dirty="0">
                <a:solidFill>
                  <a:srgbClr val="0070C0"/>
                </a:solidFill>
              </a:rPr>
              <a:t> </a:t>
            </a:r>
          </a:p>
        </p:txBody>
      </p:sp>
      <p:cxnSp>
        <p:nvCxnSpPr>
          <p:cNvPr id="21" name="Straight Arrow Connector 20">
            <a:extLst>
              <a:ext uri="{FF2B5EF4-FFF2-40B4-BE49-F238E27FC236}">
                <a16:creationId xmlns:a16="http://schemas.microsoft.com/office/drawing/2014/main" id="{66140EB9-0655-4BFE-AF44-E79087D81BA1}"/>
              </a:ext>
            </a:extLst>
          </p:cNvPr>
          <p:cNvCxnSpPr>
            <a:cxnSpLocks/>
          </p:cNvCxnSpPr>
          <p:nvPr/>
        </p:nvCxnSpPr>
        <p:spPr>
          <a:xfrm>
            <a:off x="3859859" y="3866801"/>
            <a:ext cx="12087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EEE7E2C5-34A5-E6AC-8FAA-3335A2EFB425}"/>
              </a:ext>
            </a:extLst>
          </p:cNvPr>
          <p:cNvPicPr>
            <a:picLocks noChangeAspect="1"/>
          </p:cNvPicPr>
          <p:nvPr/>
        </p:nvPicPr>
        <p:blipFill>
          <a:blip r:embed="rId6"/>
          <a:stretch>
            <a:fillRect/>
          </a:stretch>
        </p:blipFill>
        <p:spPr>
          <a:xfrm>
            <a:off x="5923108" y="3067640"/>
            <a:ext cx="520727" cy="508026"/>
          </a:xfrm>
          <a:prstGeom prst="rect">
            <a:avLst/>
          </a:prstGeom>
        </p:spPr>
      </p:pic>
      <p:pic>
        <p:nvPicPr>
          <p:cNvPr id="7" name="Picture 6">
            <a:extLst>
              <a:ext uri="{FF2B5EF4-FFF2-40B4-BE49-F238E27FC236}">
                <a16:creationId xmlns:a16="http://schemas.microsoft.com/office/drawing/2014/main" id="{5E958F11-822B-A956-A247-2E6D546F3F79}"/>
              </a:ext>
            </a:extLst>
          </p:cNvPr>
          <p:cNvPicPr>
            <a:picLocks noChangeAspect="1"/>
          </p:cNvPicPr>
          <p:nvPr/>
        </p:nvPicPr>
        <p:blipFill>
          <a:blip r:embed="rId2"/>
          <a:stretch>
            <a:fillRect/>
          </a:stretch>
        </p:blipFill>
        <p:spPr>
          <a:xfrm>
            <a:off x="11550316" y="6238876"/>
            <a:ext cx="641684" cy="619124"/>
          </a:xfrm>
          <a:prstGeom prst="rect">
            <a:avLst/>
          </a:prstGeom>
        </p:spPr>
      </p:pic>
    </p:spTree>
    <p:extLst>
      <p:ext uri="{BB962C8B-B14F-4D97-AF65-F5344CB8AC3E}">
        <p14:creationId xmlns:p14="http://schemas.microsoft.com/office/powerpoint/2010/main" val="2256697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F0D19F-7732-6E16-E2A2-E2CCF115C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CC13D-7E08-3C4E-6BE0-31668E90D518}"/>
              </a:ext>
            </a:extLst>
          </p:cNvPr>
          <p:cNvSpPr>
            <a:spLocks noGrp="1"/>
          </p:cNvSpPr>
          <p:nvPr>
            <p:ph type="title"/>
          </p:nvPr>
        </p:nvSpPr>
        <p:spPr>
          <a:xfrm>
            <a:off x="942561" y="-164554"/>
            <a:ext cx="10506456" cy="1014984"/>
          </a:xfrm>
        </p:spPr>
        <p:txBody>
          <a:bodyPr anchor="b">
            <a:normAutofit/>
          </a:bodyPr>
          <a:lstStyle/>
          <a:p>
            <a:r>
              <a:rPr lang="en-GB" b="1" dirty="0">
                <a:solidFill>
                  <a:srgbClr val="0070C0"/>
                </a:solidFill>
              </a:rPr>
              <a:t>DEMO - Integrate Azure OpenAI with ADF</a:t>
            </a:r>
          </a:p>
        </p:txBody>
      </p:sp>
      <p:sp>
        <p:nvSpPr>
          <p:cNvPr id="4" name="Date Placeholder 3">
            <a:extLst>
              <a:ext uri="{FF2B5EF4-FFF2-40B4-BE49-F238E27FC236}">
                <a16:creationId xmlns:a16="http://schemas.microsoft.com/office/drawing/2014/main" id="{C9F1C5D4-9A58-894A-5B33-441A5624E18B}"/>
              </a:ext>
            </a:extLst>
          </p:cNvPr>
          <p:cNvSpPr>
            <a:spLocks/>
          </p:cNvSpPr>
          <p:nvPr/>
        </p:nvSpPr>
        <p:spPr>
          <a:xfrm>
            <a:off x="918984" y="6325557"/>
            <a:ext cx="2688751" cy="357878"/>
          </a:xfrm>
          <a:prstGeom prst="rect">
            <a:avLst/>
          </a:prstGeom>
        </p:spPr>
        <p:txBody>
          <a:bodyPr/>
          <a:lstStyle/>
          <a:p>
            <a:pPr defTabSz="896112">
              <a:spcAft>
                <a:spcPts val="600"/>
              </a:spcAft>
            </a:pPr>
            <a:fld id="{E26F3EB4-F6C1-474A-B656-9CE86B693D77}" type="datetime1">
              <a:rPr lang="en-GB" sz="1764" kern="1200">
                <a:solidFill>
                  <a:schemeClr val="tx1"/>
                </a:solidFill>
                <a:latin typeface="+mn-lt"/>
                <a:ea typeface="+mn-ea"/>
                <a:cs typeface="+mn-cs"/>
              </a:rPr>
              <a:pPr defTabSz="896112">
                <a:spcAft>
                  <a:spcPts val="600"/>
                </a:spcAft>
              </a:pPr>
              <a:t>20/01/2025</a:t>
            </a:fld>
            <a:endParaRPr lang="en-GB" dirty="0"/>
          </a:p>
        </p:txBody>
      </p:sp>
      <p:sp>
        <p:nvSpPr>
          <p:cNvPr id="5" name="Slide Number Placeholder 4">
            <a:extLst>
              <a:ext uri="{FF2B5EF4-FFF2-40B4-BE49-F238E27FC236}">
                <a16:creationId xmlns:a16="http://schemas.microsoft.com/office/drawing/2014/main" id="{B22FFCF6-1635-8E74-0DC2-1E93C31D55D0}"/>
              </a:ext>
            </a:extLst>
          </p:cNvPr>
          <p:cNvSpPr>
            <a:spLocks/>
          </p:cNvSpPr>
          <p:nvPr/>
        </p:nvSpPr>
        <p:spPr>
          <a:xfrm>
            <a:off x="8760266" y="6369499"/>
            <a:ext cx="2688751" cy="357878"/>
          </a:xfrm>
          <a:prstGeom prst="rect">
            <a:avLst/>
          </a:prstGeom>
        </p:spPr>
        <p:txBody>
          <a:bodyPr/>
          <a:lstStyle/>
          <a:p>
            <a:pPr defTabSz="896112">
              <a:spcAft>
                <a:spcPts val="600"/>
              </a:spcAft>
            </a:pPr>
            <a:fld id="{A50B2703-FD85-4CDF-BB68-14CE774D9DEA}" type="slidenum">
              <a:rPr lang="en-GB" sz="1764" kern="1200">
                <a:solidFill>
                  <a:schemeClr val="tx1"/>
                </a:solidFill>
                <a:latin typeface="+mn-lt"/>
                <a:ea typeface="+mn-ea"/>
                <a:cs typeface="+mn-cs"/>
              </a:rPr>
              <a:pPr defTabSz="896112">
                <a:spcAft>
                  <a:spcPts val="600"/>
                </a:spcAft>
              </a:pPr>
              <a:t>14</a:t>
            </a:fld>
            <a:endParaRPr lang="en-GB" dirty="0"/>
          </a:p>
        </p:txBody>
      </p:sp>
      <p:sp>
        <p:nvSpPr>
          <p:cNvPr id="7" name="Rectangle: Rounded Corners 6">
            <a:extLst>
              <a:ext uri="{FF2B5EF4-FFF2-40B4-BE49-F238E27FC236}">
                <a16:creationId xmlns:a16="http://schemas.microsoft.com/office/drawing/2014/main" id="{36874657-0CF7-0D9F-E679-696C5BE0131F}"/>
              </a:ext>
            </a:extLst>
          </p:cNvPr>
          <p:cNvSpPr/>
          <p:nvPr/>
        </p:nvSpPr>
        <p:spPr>
          <a:xfrm>
            <a:off x="5798201" y="3308714"/>
            <a:ext cx="1989184" cy="15158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a:extLst>
              <a:ext uri="{FF2B5EF4-FFF2-40B4-BE49-F238E27FC236}">
                <a16:creationId xmlns:a16="http://schemas.microsoft.com/office/drawing/2014/main" id="{DF765B7B-C5C6-46EE-E0B6-64446FB1D5F8}"/>
              </a:ext>
            </a:extLst>
          </p:cNvPr>
          <p:cNvPicPr>
            <a:picLocks noChangeAspect="1"/>
          </p:cNvPicPr>
          <p:nvPr/>
        </p:nvPicPr>
        <p:blipFill>
          <a:blip r:embed="rId2"/>
          <a:stretch>
            <a:fillRect/>
          </a:stretch>
        </p:blipFill>
        <p:spPr>
          <a:xfrm>
            <a:off x="6501395" y="3740465"/>
            <a:ext cx="664600" cy="457223"/>
          </a:xfrm>
          <a:prstGeom prst="rect">
            <a:avLst/>
          </a:prstGeom>
        </p:spPr>
      </p:pic>
      <p:cxnSp>
        <p:nvCxnSpPr>
          <p:cNvPr id="23" name="Straight Arrow Connector 22">
            <a:extLst>
              <a:ext uri="{FF2B5EF4-FFF2-40B4-BE49-F238E27FC236}">
                <a16:creationId xmlns:a16="http://schemas.microsoft.com/office/drawing/2014/main" id="{0F05DAE9-48E0-A856-4E88-A3E3C6F37C7E}"/>
              </a:ext>
            </a:extLst>
          </p:cNvPr>
          <p:cNvCxnSpPr>
            <a:cxnSpLocks/>
          </p:cNvCxnSpPr>
          <p:nvPr/>
        </p:nvCxnSpPr>
        <p:spPr>
          <a:xfrm flipV="1">
            <a:off x="6923628" y="2109408"/>
            <a:ext cx="0" cy="11974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034C14-22E7-CA55-B068-D47D49E5E6AC}"/>
              </a:ext>
            </a:extLst>
          </p:cNvPr>
          <p:cNvSpPr txBox="1"/>
          <p:nvPr/>
        </p:nvSpPr>
        <p:spPr>
          <a:xfrm>
            <a:off x="4493159" y="3802127"/>
            <a:ext cx="2073994" cy="369332"/>
          </a:xfrm>
          <a:prstGeom prst="rect">
            <a:avLst/>
          </a:prstGeom>
          <a:noFill/>
        </p:spPr>
        <p:txBody>
          <a:bodyPr wrap="square" rtlCol="0">
            <a:spAutoFit/>
          </a:bodyPr>
          <a:lstStyle/>
          <a:p>
            <a:r>
              <a:rPr lang="en-GB" dirty="0">
                <a:solidFill>
                  <a:srgbClr val="0070C0"/>
                </a:solidFill>
              </a:rPr>
              <a:t> </a:t>
            </a:r>
            <a:r>
              <a:rPr lang="en-GB" b="1" dirty="0">
                <a:solidFill>
                  <a:srgbClr val="0070C0"/>
                </a:solidFill>
              </a:rPr>
              <a:t>Knowledge</a:t>
            </a:r>
          </a:p>
        </p:txBody>
      </p:sp>
      <p:sp>
        <p:nvSpPr>
          <p:cNvPr id="26" name="TextBox 25">
            <a:extLst>
              <a:ext uri="{FF2B5EF4-FFF2-40B4-BE49-F238E27FC236}">
                <a16:creationId xmlns:a16="http://schemas.microsoft.com/office/drawing/2014/main" id="{5B781009-A9EE-E5A8-1477-C56BC77C2BFC}"/>
              </a:ext>
            </a:extLst>
          </p:cNvPr>
          <p:cNvSpPr txBox="1"/>
          <p:nvPr/>
        </p:nvSpPr>
        <p:spPr>
          <a:xfrm>
            <a:off x="6865974" y="2854158"/>
            <a:ext cx="1159259" cy="369332"/>
          </a:xfrm>
          <a:prstGeom prst="rect">
            <a:avLst/>
          </a:prstGeom>
          <a:noFill/>
        </p:spPr>
        <p:txBody>
          <a:bodyPr wrap="square" rtlCol="0">
            <a:spAutoFit/>
          </a:bodyPr>
          <a:lstStyle/>
          <a:p>
            <a:r>
              <a:rPr lang="en-GB" dirty="0">
                <a:solidFill>
                  <a:srgbClr val="0070C0"/>
                </a:solidFill>
              </a:rPr>
              <a:t> </a:t>
            </a:r>
            <a:r>
              <a:rPr lang="en-GB" b="1" dirty="0">
                <a:solidFill>
                  <a:srgbClr val="0070C0"/>
                </a:solidFill>
              </a:rPr>
              <a:t>Response</a:t>
            </a:r>
          </a:p>
        </p:txBody>
      </p:sp>
      <p:sp>
        <p:nvSpPr>
          <p:cNvPr id="25" name="Rectangle: Rounded Corners 24">
            <a:extLst>
              <a:ext uri="{FF2B5EF4-FFF2-40B4-BE49-F238E27FC236}">
                <a16:creationId xmlns:a16="http://schemas.microsoft.com/office/drawing/2014/main" id="{218700C4-8C8F-2DCE-51B4-B184D82A7496}"/>
              </a:ext>
            </a:extLst>
          </p:cNvPr>
          <p:cNvSpPr/>
          <p:nvPr/>
        </p:nvSpPr>
        <p:spPr>
          <a:xfrm>
            <a:off x="3607735" y="3802379"/>
            <a:ext cx="955847" cy="6844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t>Open</a:t>
            </a:r>
          </a:p>
          <a:p>
            <a:pPr algn="ctr"/>
            <a:r>
              <a:rPr lang="en-GB" b="1" dirty="0"/>
              <a:t>Data</a:t>
            </a:r>
          </a:p>
        </p:txBody>
      </p:sp>
      <p:sp>
        <p:nvSpPr>
          <p:cNvPr id="29" name="TextBox 28">
            <a:extLst>
              <a:ext uri="{FF2B5EF4-FFF2-40B4-BE49-F238E27FC236}">
                <a16:creationId xmlns:a16="http://schemas.microsoft.com/office/drawing/2014/main" id="{3AAD1684-6900-BA4B-8FAF-7C4F9E0D4C58}"/>
              </a:ext>
            </a:extLst>
          </p:cNvPr>
          <p:cNvSpPr txBox="1"/>
          <p:nvPr/>
        </p:nvSpPr>
        <p:spPr>
          <a:xfrm>
            <a:off x="3480481" y="4467608"/>
            <a:ext cx="2550695" cy="646331"/>
          </a:xfrm>
          <a:prstGeom prst="rect">
            <a:avLst/>
          </a:prstGeom>
          <a:noFill/>
        </p:spPr>
        <p:txBody>
          <a:bodyPr wrap="square" rtlCol="0">
            <a:spAutoFit/>
          </a:bodyPr>
          <a:lstStyle/>
          <a:p>
            <a:r>
              <a:rPr lang="en-GB" b="1" dirty="0">
                <a:solidFill>
                  <a:srgbClr val="0070C0"/>
                </a:solidFill>
              </a:rPr>
              <a:t>Public Data</a:t>
            </a:r>
          </a:p>
          <a:p>
            <a:r>
              <a:rPr lang="en-GB" b="1" dirty="0">
                <a:solidFill>
                  <a:srgbClr val="0070C0"/>
                </a:solidFill>
              </a:rPr>
              <a:t>(Data over internet )</a:t>
            </a:r>
          </a:p>
        </p:txBody>
      </p:sp>
      <p:cxnSp>
        <p:nvCxnSpPr>
          <p:cNvPr id="27" name="Straight Arrow Connector 26">
            <a:extLst>
              <a:ext uri="{FF2B5EF4-FFF2-40B4-BE49-F238E27FC236}">
                <a16:creationId xmlns:a16="http://schemas.microsoft.com/office/drawing/2014/main" id="{E412D5AB-3D5A-6F76-E3B3-920CDD435D59}"/>
              </a:ext>
            </a:extLst>
          </p:cNvPr>
          <p:cNvCxnSpPr>
            <a:cxnSpLocks/>
          </p:cNvCxnSpPr>
          <p:nvPr/>
        </p:nvCxnSpPr>
        <p:spPr>
          <a:xfrm>
            <a:off x="6588905" y="2194632"/>
            <a:ext cx="0" cy="1112202"/>
          </a:xfrm>
          <a:prstGeom prst="straightConnector1">
            <a:avLst/>
          </a:prstGeom>
          <a:ln w="381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EC2F017-11C8-B78A-9B40-2A2FE05A59FB}"/>
              </a:ext>
            </a:extLst>
          </p:cNvPr>
          <p:cNvSpPr txBox="1"/>
          <p:nvPr/>
        </p:nvSpPr>
        <p:spPr>
          <a:xfrm>
            <a:off x="4774476" y="2861571"/>
            <a:ext cx="1902176" cy="369332"/>
          </a:xfrm>
          <a:prstGeom prst="rect">
            <a:avLst/>
          </a:prstGeom>
          <a:noFill/>
        </p:spPr>
        <p:txBody>
          <a:bodyPr wrap="square" rtlCol="0">
            <a:spAutoFit/>
          </a:bodyPr>
          <a:lstStyle/>
          <a:p>
            <a:r>
              <a:rPr lang="en-GB" dirty="0">
                <a:solidFill>
                  <a:srgbClr val="0070C0"/>
                </a:solidFill>
              </a:rPr>
              <a:t>        </a:t>
            </a:r>
            <a:r>
              <a:rPr lang="en-GB" b="1" dirty="0">
                <a:solidFill>
                  <a:srgbClr val="0070C0"/>
                </a:solidFill>
              </a:rPr>
              <a:t>Query:</a:t>
            </a:r>
            <a:r>
              <a:rPr lang="en-GB" dirty="0">
                <a:solidFill>
                  <a:srgbClr val="0070C0"/>
                </a:solidFill>
              </a:rPr>
              <a:t> </a:t>
            </a:r>
            <a:r>
              <a:rPr lang="en-GB" b="1" dirty="0">
                <a:solidFill>
                  <a:srgbClr val="0070C0"/>
                </a:solidFill>
              </a:rPr>
              <a:t>2+2=</a:t>
            </a:r>
            <a:r>
              <a:rPr lang="en-GB" b="1" dirty="0">
                <a:solidFill>
                  <a:srgbClr val="FF0000"/>
                </a:solidFill>
              </a:rPr>
              <a:t>?</a:t>
            </a:r>
            <a:r>
              <a:rPr lang="en-GB" b="1" dirty="0">
                <a:solidFill>
                  <a:srgbClr val="0070C0"/>
                </a:solidFill>
              </a:rPr>
              <a:t> </a:t>
            </a:r>
          </a:p>
        </p:txBody>
      </p:sp>
      <p:sp>
        <p:nvSpPr>
          <p:cNvPr id="30" name="TextBox 29">
            <a:extLst>
              <a:ext uri="{FF2B5EF4-FFF2-40B4-BE49-F238E27FC236}">
                <a16:creationId xmlns:a16="http://schemas.microsoft.com/office/drawing/2014/main" id="{507763E4-7074-2650-CD9E-97BCE6845353}"/>
              </a:ext>
            </a:extLst>
          </p:cNvPr>
          <p:cNvSpPr txBox="1"/>
          <p:nvPr/>
        </p:nvSpPr>
        <p:spPr>
          <a:xfrm>
            <a:off x="8000028" y="2831153"/>
            <a:ext cx="1021888" cy="369332"/>
          </a:xfrm>
          <a:prstGeom prst="rect">
            <a:avLst/>
          </a:prstGeom>
          <a:noFill/>
        </p:spPr>
        <p:txBody>
          <a:bodyPr wrap="square" rtlCol="0">
            <a:spAutoFit/>
          </a:bodyPr>
          <a:lstStyle/>
          <a:p>
            <a:r>
              <a:rPr lang="en-GB" b="1" dirty="0">
                <a:solidFill>
                  <a:srgbClr val="0070C0"/>
                </a:solidFill>
              </a:rPr>
              <a:t>2+2=</a:t>
            </a:r>
            <a:r>
              <a:rPr lang="en-GB" b="1" dirty="0">
                <a:solidFill>
                  <a:schemeClr val="accent6"/>
                </a:solidFill>
              </a:rPr>
              <a:t>4</a:t>
            </a:r>
            <a:r>
              <a:rPr lang="en-GB" b="1" dirty="0">
                <a:solidFill>
                  <a:srgbClr val="0070C0"/>
                </a:solidFill>
              </a:rPr>
              <a:t> </a:t>
            </a:r>
          </a:p>
        </p:txBody>
      </p:sp>
      <p:cxnSp>
        <p:nvCxnSpPr>
          <p:cNvPr id="31" name="Straight Arrow Connector 30">
            <a:extLst>
              <a:ext uri="{FF2B5EF4-FFF2-40B4-BE49-F238E27FC236}">
                <a16:creationId xmlns:a16="http://schemas.microsoft.com/office/drawing/2014/main" id="{CC786938-F241-0D5E-ADF3-4FC879307285}"/>
              </a:ext>
            </a:extLst>
          </p:cNvPr>
          <p:cNvCxnSpPr>
            <a:cxnSpLocks/>
          </p:cNvCxnSpPr>
          <p:nvPr/>
        </p:nvCxnSpPr>
        <p:spPr>
          <a:xfrm>
            <a:off x="4556652" y="4144594"/>
            <a:ext cx="12087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C40F129-1E72-DD90-32B4-93E2EC202F87}"/>
              </a:ext>
            </a:extLst>
          </p:cNvPr>
          <p:cNvPicPr>
            <a:picLocks noChangeAspect="1"/>
          </p:cNvPicPr>
          <p:nvPr/>
        </p:nvPicPr>
        <p:blipFill>
          <a:blip r:embed="rId3"/>
          <a:stretch>
            <a:fillRect/>
          </a:stretch>
        </p:blipFill>
        <p:spPr>
          <a:xfrm>
            <a:off x="6265073" y="1384136"/>
            <a:ext cx="900922" cy="682660"/>
          </a:xfrm>
          <a:prstGeom prst="rect">
            <a:avLst/>
          </a:prstGeom>
        </p:spPr>
      </p:pic>
      <p:sp>
        <p:nvSpPr>
          <p:cNvPr id="33" name="TextBox 32">
            <a:extLst>
              <a:ext uri="{FF2B5EF4-FFF2-40B4-BE49-F238E27FC236}">
                <a16:creationId xmlns:a16="http://schemas.microsoft.com/office/drawing/2014/main" id="{75692EA1-1975-BCBD-0451-585720E94714}"/>
              </a:ext>
            </a:extLst>
          </p:cNvPr>
          <p:cNvSpPr txBox="1"/>
          <p:nvPr/>
        </p:nvSpPr>
        <p:spPr>
          <a:xfrm>
            <a:off x="2007865" y="1876722"/>
            <a:ext cx="4377564" cy="1200329"/>
          </a:xfrm>
          <a:prstGeom prst="rect">
            <a:avLst/>
          </a:prstGeom>
          <a:noFill/>
        </p:spPr>
        <p:txBody>
          <a:bodyPr wrap="square" rtlCol="0">
            <a:spAutoFit/>
          </a:bodyPr>
          <a:lstStyle/>
          <a:p>
            <a:r>
              <a:rPr lang="en-GB" dirty="0"/>
              <a:t>1. Azure OpenAI Rest URL+API API Version</a:t>
            </a:r>
          </a:p>
          <a:p>
            <a:r>
              <a:rPr lang="en-GB" dirty="0"/>
              <a:t>2. Method : POST</a:t>
            </a:r>
          </a:p>
          <a:p>
            <a:r>
              <a:rPr lang="en-GB" dirty="0"/>
              <a:t>3. Header : Content-Type +Key</a:t>
            </a:r>
          </a:p>
          <a:p>
            <a:r>
              <a:rPr lang="en-GB" dirty="0"/>
              <a:t>4. Message : Prompt </a:t>
            </a:r>
          </a:p>
        </p:txBody>
      </p:sp>
      <p:pic>
        <p:nvPicPr>
          <p:cNvPr id="3" name="Picture 2">
            <a:extLst>
              <a:ext uri="{FF2B5EF4-FFF2-40B4-BE49-F238E27FC236}">
                <a16:creationId xmlns:a16="http://schemas.microsoft.com/office/drawing/2014/main" id="{17074C8E-360D-0B1A-BA78-516E8CADEDCF}"/>
              </a:ext>
            </a:extLst>
          </p:cNvPr>
          <p:cNvPicPr>
            <a:picLocks noChangeAspect="1"/>
          </p:cNvPicPr>
          <p:nvPr/>
        </p:nvPicPr>
        <p:blipFill>
          <a:blip r:embed="rId2"/>
          <a:stretch>
            <a:fillRect/>
          </a:stretch>
        </p:blipFill>
        <p:spPr>
          <a:xfrm>
            <a:off x="11449017" y="6238876"/>
            <a:ext cx="641684" cy="619124"/>
          </a:xfrm>
          <a:prstGeom prst="rect">
            <a:avLst/>
          </a:prstGeom>
        </p:spPr>
      </p:pic>
    </p:spTree>
    <p:extLst>
      <p:ext uri="{BB962C8B-B14F-4D97-AF65-F5344CB8AC3E}">
        <p14:creationId xmlns:p14="http://schemas.microsoft.com/office/powerpoint/2010/main" val="689885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A4F4618-2892-DAC6-E80A-233299DEB170}"/>
              </a:ext>
            </a:extLst>
          </p:cNvPr>
          <p:cNvSpPr/>
          <p:nvPr/>
        </p:nvSpPr>
        <p:spPr>
          <a:xfrm>
            <a:off x="8720462" y="2355331"/>
            <a:ext cx="1524791" cy="165218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36874657-0CF7-0D9F-E679-696C5BE0131F}"/>
              </a:ext>
            </a:extLst>
          </p:cNvPr>
          <p:cNvSpPr/>
          <p:nvPr/>
        </p:nvSpPr>
        <p:spPr>
          <a:xfrm>
            <a:off x="5893545" y="2257763"/>
            <a:ext cx="1524790" cy="168217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B577369B-EAEB-2FD7-D1FA-E101677697BB}"/>
              </a:ext>
            </a:extLst>
          </p:cNvPr>
          <p:cNvSpPr>
            <a:spLocks noGrp="1"/>
          </p:cNvSpPr>
          <p:nvPr>
            <p:ph type="title"/>
          </p:nvPr>
        </p:nvSpPr>
        <p:spPr/>
        <p:txBody>
          <a:bodyPr/>
          <a:lstStyle/>
          <a:p>
            <a:pPr algn="ctr"/>
            <a:r>
              <a:rPr lang="en-GB" b="1" dirty="0">
                <a:solidFill>
                  <a:srgbClr val="0070C0"/>
                </a:solidFill>
              </a:rPr>
              <a:t>High Level Design</a:t>
            </a:r>
          </a:p>
        </p:txBody>
      </p:sp>
      <p:pic>
        <p:nvPicPr>
          <p:cNvPr id="6" name="Picture 5">
            <a:extLst>
              <a:ext uri="{FF2B5EF4-FFF2-40B4-BE49-F238E27FC236}">
                <a16:creationId xmlns:a16="http://schemas.microsoft.com/office/drawing/2014/main" id="{DF765B7B-C5C6-46EE-E0B6-64446FB1D5F8}"/>
              </a:ext>
            </a:extLst>
          </p:cNvPr>
          <p:cNvPicPr>
            <a:picLocks noChangeAspect="1"/>
          </p:cNvPicPr>
          <p:nvPr/>
        </p:nvPicPr>
        <p:blipFill>
          <a:blip r:embed="rId2"/>
          <a:stretch>
            <a:fillRect/>
          </a:stretch>
        </p:blipFill>
        <p:spPr>
          <a:xfrm>
            <a:off x="9008351" y="2621051"/>
            <a:ext cx="907366" cy="761221"/>
          </a:xfrm>
          <a:prstGeom prst="rect">
            <a:avLst/>
          </a:prstGeom>
        </p:spPr>
      </p:pic>
      <p:pic>
        <p:nvPicPr>
          <p:cNvPr id="9" name="Picture 8">
            <a:extLst>
              <a:ext uri="{FF2B5EF4-FFF2-40B4-BE49-F238E27FC236}">
                <a16:creationId xmlns:a16="http://schemas.microsoft.com/office/drawing/2014/main" id="{05564628-09FB-C2EE-F3D4-2D9A35BD7ACE}"/>
              </a:ext>
            </a:extLst>
          </p:cNvPr>
          <p:cNvPicPr>
            <a:picLocks noChangeAspect="1"/>
          </p:cNvPicPr>
          <p:nvPr/>
        </p:nvPicPr>
        <p:blipFill>
          <a:blip r:embed="rId3"/>
          <a:stretch>
            <a:fillRect/>
          </a:stretch>
        </p:blipFill>
        <p:spPr>
          <a:xfrm>
            <a:off x="3717602" y="2742710"/>
            <a:ext cx="590581" cy="673768"/>
          </a:xfrm>
          <a:prstGeom prst="rect">
            <a:avLst/>
          </a:prstGeom>
        </p:spPr>
      </p:pic>
      <p:pic>
        <p:nvPicPr>
          <p:cNvPr id="18" name="Graphic 17" descr="Web design">
            <a:extLst>
              <a:ext uri="{FF2B5EF4-FFF2-40B4-BE49-F238E27FC236}">
                <a16:creationId xmlns:a16="http://schemas.microsoft.com/office/drawing/2014/main" id="{C592240E-E0D9-4B22-EA6B-B7E98A2AF0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7623" y="2880667"/>
            <a:ext cx="736191" cy="706670"/>
          </a:xfrm>
          <a:prstGeom prst="rect">
            <a:avLst/>
          </a:prstGeom>
        </p:spPr>
      </p:pic>
      <p:cxnSp>
        <p:nvCxnSpPr>
          <p:cNvPr id="20" name="Straight Arrow Connector 19">
            <a:extLst>
              <a:ext uri="{FF2B5EF4-FFF2-40B4-BE49-F238E27FC236}">
                <a16:creationId xmlns:a16="http://schemas.microsoft.com/office/drawing/2014/main" id="{F227FB71-F29C-843E-C7C4-D157D3D238CC}"/>
              </a:ext>
            </a:extLst>
          </p:cNvPr>
          <p:cNvCxnSpPr>
            <a:cxnSpLocks/>
          </p:cNvCxnSpPr>
          <p:nvPr/>
        </p:nvCxnSpPr>
        <p:spPr>
          <a:xfrm>
            <a:off x="4566058" y="3059662"/>
            <a:ext cx="1023455" cy="14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F05DAE9-48E0-A856-4E88-A3E3C6F37C7E}"/>
              </a:ext>
            </a:extLst>
          </p:cNvPr>
          <p:cNvCxnSpPr>
            <a:cxnSpLocks/>
          </p:cNvCxnSpPr>
          <p:nvPr/>
        </p:nvCxnSpPr>
        <p:spPr>
          <a:xfrm>
            <a:off x="7505486" y="3059662"/>
            <a:ext cx="9386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034C14-22E7-CA55-B068-D47D49E5E6AC}"/>
              </a:ext>
            </a:extLst>
          </p:cNvPr>
          <p:cNvSpPr txBox="1"/>
          <p:nvPr/>
        </p:nvSpPr>
        <p:spPr>
          <a:xfrm>
            <a:off x="4445537" y="2595809"/>
            <a:ext cx="1284244" cy="646331"/>
          </a:xfrm>
          <a:prstGeom prst="rect">
            <a:avLst/>
          </a:prstGeom>
          <a:noFill/>
        </p:spPr>
        <p:txBody>
          <a:bodyPr wrap="square" rtlCol="0">
            <a:spAutoFit/>
          </a:bodyPr>
          <a:lstStyle/>
          <a:p>
            <a:r>
              <a:rPr lang="en-GB" dirty="0">
                <a:solidFill>
                  <a:srgbClr val="0070C0"/>
                </a:solidFill>
              </a:rPr>
              <a:t>Knowledge </a:t>
            </a:r>
          </a:p>
          <a:p>
            <a:endParaRPr lang="en-GB" dirty="0">
              <a:solidFill>
                <a:srgbClr val="0070C0"/>
              </a:solidFill>
            </a:endParaRPr>
          </a:p>
        </p:txBody>
      </p:sp>
      <p:sp>
        <p:nvSpPr>
          <p:cNvPr id="5" name="Date Placeholder 4">
            <a:extLst>
              <a:ext uri="{FF2B5EF4-FFF2-40B4-BE49-F238E27FC236}">
                <a16:creationId xmlns:a16="http://schemas.microsoft.com/office/drawing/2014/main" id="{8DD9C55B-8CEE-0C3B-F12B-2375A8F671BC}"/>
              </a:ext>
            </a:extLst>
          </p:cNvPr>
          <p:cNvSpPr>
            <a:spLocks noGrp="1"/>
          </p:cNvSpPr>
          <p:nvPr>
            <p:ph type="dt" sz="half" idx="10"/>
          </p:nvPr>
        </p:nvSpPr>
        <p:spPr/>
        <p:txBody>
          <a:bodyPr/>
          <a:lstStyle/>
          <a:p>
            <a:fld id="{20FFFC97-9FD6-4851-9E7D-83E3AE5A7A60}" type="datetime1">
              <a:rPr lang="en-GB" smtClean="0"/>
              <a:t>20/01/2025</a:t>
            </a:fld>
            <a:endParaRPr lang="en-GB"/>
          </a:p>
        </p:txBody>
      </p:sp>
      <p:sp>
        <p:nvSpPr>
          <p:cNvPr id="7" name="Slide Number Placeholder 6">
            <a:extLst>
              <a:ext uri="{FF2B5EF4-FFF2-40B4-BE49-F238E27FC236}">
                <a16:creationId xmlns:a16="http://schemas.microsoft.com/office/drawing/2014/main" id="{76845A24-8DF0-E182-C9DA-0D2F12B687CF}"/>
              </a:ext>
            </a:extLst>
          </p:cNvPr>
          <p:cNvSpPr>
            <a:spLocks noGrp="1"/>
          </p:cNvSpPr>
          <p:nvPr>
            <p:ph type="sldNum" sz="quarter" idx="12"/>
          </p:nvPr>
        </p:nvSpPr>
        <p:spPr/>
        <p:txBody>
          <a:bodyPr/>
          <a:lstStyle/>
          <a:p>
            <a:fld id="{A50B2703-FD85-4CDF-BB68-14CE774D9DEA}" type="slidenum">
              <a:rPr lang="en-GB" smtClean="0"/>
              <a:t>15</a:t>
            </a:fld>
            <a:endParaRPr lang="en-GB"/>
          </a:p>
        </p:txBody>
      </p:sp>
      <p:pic>
        <p:nvPicPr>
          <p:cNvPr id="12" name="Picture 11">
            <a:extLst>
              <a:ext uri="{FF2B5EF4-FFF2-40B4-BE49-F238E27FC236}">
                <a16:creationId xmlns:a16="http://schemas.microsoft.com/office/drawing/2014/main" id="{E7948B39-9E69-2CA2-A55A-284882E4CDED}"/>
              </a:ext>
            </a:extLst>
          </p:cNvPr>
          <p:cNvPicPr>
            <a:picLocks noChangeAspect="1"/>
          </p:cNvPicPr>
          <p:nvPr/>
        </p:nvPicPr>
        <p:blipFill>
          <a:blip r:embed="rId2"/>
          <a:stretch>
            <a:fillRect/>
          </a:stretch>
        </p:blipFill>
        <p:spPr>
          <a:xfrm>
            <a:off x="11550316" y="6229350"/>
            <a:ext cx="641684" cy="619124"/>
          </a:xfrm>
          <a:prstGeom prst="rect">
            <a:avLst/>
          </a:prstGeom>
        </p:spPr>
      </p:pic>
      <p:sp>
        <p:nvSpPr>
          <p:cNvPr id="13" name="TextBox 12">
            <a:extLst>
              <a:ext uri="{FF2B5EF4-FFF2-40B4-BE49-F238E27FC236}">
                <a16:creationId xmlns:a16="http://schemas.microsoft.com/office/drawing/2014/main" id="{8C7ED0C3-73B7-457B-DB8B-3775A705925C}"/>
              </a:ext>
            </a:extLst>
          </p:cNvPr>
          <p:cNvSpPr txBox="1"/>
          <p:nvPr/>
        </p:nvSpPr>
        <p:spPr>
          <a:xfrm>
            <a:off x="2084862" y="3019313"/>
            <a:ext cx="2550695" cy="369332"/>
          </a:xfrm>
          <a:prstGeom prst="rect">
            <a:avLst/>
          </a:prstGeom>
          <a:noFill/>
        </p:spPr>
        <p:txBody>
          <a:bodyPr wrap="square" rtlCol="0">
            <a:spAutoFit/>
          </a:bodyPr>
          <a:lstStyle/>
          <a:p>
            <a:r>
              <a:rPr lang="en-GB" b="1" dirty="0">
                <a:solidFill>
                  <a:srgbClr val="0070C0"/>
                </a:solidFill>
              </a:rPr>
              <a:t>Private Data</a:t>
            </a:r>
          </a:p>
        </p:txBody>
      </p:sp>
      <p:sp>
        <p:nvSpPr>
          <p:cNvPr id="17" name="Left Brace 16">
            <a:extLst>
              <a:ext uri="{FF2B5EF4-FFF2-40B4-BE49-F238E27FC236}">
                <a16:creationId xmlns:a16="http://schemas.microsoft.com/office/drawing/2014/main" id="{C64D0308-731B-C6E5-A2EC-A88F599ABD37}"/>
              </a:ext>
            </a:extLst>
          </p:cNvPr>
          <p:cNvSpPr/>
          <p:nvPr/>
        </p:nvSpPr>
        <p:spPr>
          <a:xfrm>
            <a:off x="3511613" y="2454770"/>
            <a:ext cx="145417" cy="155275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4" name="Picture 3">
            <a:extLst>
              <a:ext uri="{FF2B5EF4-FFF2-40B4-BE49-F238E27FC236}">
                <a16:creationId xmlns:a16="http://schemas.microsoft.com/office/drawing/2014/main" id="{B2438F98-1E3E-DE0C-B642-AFB75FCDCA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9132" y="2144470"/>
            <a:ext cx="1065751" cy="915192"/>
          </a:xfrm>
          <a:prstGeom prst="rect">
            <a:avLst/>
          </a:prstGeom>
        </p:spPr>
      </p:pic>
      <p:cxnSp>
        <p:nvCxnSpPr>
          <p:cNvPr id="23" name="Straight Arrow Connector 22">
            <a:extLst>
              <a:ext uri="{FF2B5EF4-FFF2-40B4-BE49-F238E27FC236}">
                <a16:creationId xmlns:a16="http://schemas.microsoft.com/office/drawing/2014/main" id="{26E9326D-E0E9-864F-92C1-508E0E70F2AD}"/>
              </a:ext>
            </a:extLst>
          </p:cNvPr>
          <p:cNvCxnSpPr>
            <a:cxnSpLocks/>
          </p:cNvCxnSpPr>
          <p:nvPr/>
        </p:nvCxnSpPr>
        <p:spPr>
          <a:xfrm flipH="1">
            <a:off x="7505485" y="3416478"/>
            <a:ext cx="9386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259B202-487D-A508-C13A-CCE2BF2D37BD}"/>
              </a:ext>
            </a:extLst>
          </p:cNvPr>
          <p:cNvSpPr txBox="1"/>
          <p:nvPr/>
        </p:nvSpPr>
        <p:spPr>
          <a:xfrm>
            <a:off x="7407092" y="2257763"/>
            <a:ext cx="2073994" cy="646331"/>
          </a:xfrm>
          <a:prstGeom prst="rect">
            <a:avLst/>
          </a:prstGeom>
          <a:noFill/>
        </p:spPr>
        <p:txBody>
          <a:bodyPr wrap="square" rtlCol="0">
            <a:spAutoFit/>
          </a:bodyPr>
          <a:lstStyle/>
          <a:p>
            <a:r>
              <a:rPr lang="en-GB" dirty="0">
                <a:solidFill>
                  <a:srgbClr val="0070C0"/>
                </a:solidFill>
              </a:rPr>
              <a:t> Knowledge </a:t>
            </a:r>
          </a:p>
          <a:p>
            <a:r>
              <a:rPr lang="en-GB" dirty="0">
                <a:solidFill>
                  <a:srgbClr val="0070C0"/>
                </a:solidFill>
              </a:rPr>
              <a:t> + Query</a:t>
            </a:r>
          </a:p>
        </p:txBody>
      </p:sp>
      <p:sp>
        <p:nvSpPr>
          <p:cNvPr id="25" name="Oval 24">
            <a:extLst>
              <a:ext uri="{FF2B5EF4-FFF2-40B4-BE49-F238E27FC236}">
                <a16:creationId xmlns:a16="http://schemas.microsoft.com/office/drawing/2014/main" id="{6864743D-2BDA-ABCB-AD4A-D438CEF29333}"/>
              </a:ext>
            </a:extLst>
          </p:cNvPr>
          <p:cNvSpPr/>
          <p:nvPr/>
        </p:nvSpPr>
        <p:spPr>
          <a:xfrm>
            <a:off x="4681131" y="3233055"/>
            <a:ext cx="252137" cy="1834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6" name="Straight Arrow Connector 25">
            <a:extLst>
              <a:ext uri="{FF2B5EF4-FFF2-40B4-BE49-F238E27FC236}">
                <a16:creationId xmlns:a16="http://schemas.microsoft.com/office/drawing/2014/main" id="{BD570AF1-4939-3BB0-877B-CEA08E4887C4}"/>
              </a:ext>
            </a:extLst>
          </p:cNvPr>
          <p:cNvCxnSpPr>
            <a:cxnSpLocks/>
          </p:cNvCxnSpPr>
          <p:nvPr/>
        </p:nvCxnSpPr>
        <p:spPr>
          <a:xfrm flipH="1" flipV="1">
            <a:off x="6715295" y="3435910"/>
            <a:ext cx="10423" cy="3796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117D97E-B479-9EE6-CAD2-ABA4C9A67B28}"/>
              </a:ext>
            </a:extLst>
          </p:cNvPr>
          <p:cNvSpPr txBox="1"/>
          <p:nvPr/>
        </p:nvSpPr>
        <p:spPr>
          <a:xfrm>
            <a:off x="5899364" y="3503028"/>
            <a:ext cx="821142" cy="369332"/>
          </a:xfrm>
          <a:prstGeom prst="rect">
            <a:avLst/>
          </a:prstGeom>
          <a:noFill/>
        </p:spPr>
        <p:txBody>
          <a:bodyPr wrap="square">
            <a:spAutoFit/>
          </a:bodyPr>
          <a:lstStyle/>
          <a:p>
            <a:r>
              <a:rPr lang="en-GB" dirty="0">
                <a:solidFill>
                  <a:srgbClr val="0070C0"/>
                </a:solidFill>
              </a:rPr>
              <a:t>Query</a:t>
            </a:r>
            <a:endParaRPr lang="en-GB" dirty="0"/>
          </a:p>
        </p:txBody>
      </p:sp>
      <p:sp>
        <p:nvSpPr>
          <p:cNvPr id="33" name="Oval 32">
            <a:extLst>
              <a:ext uri="{FF2B5EF4-FFF2-40B4-BE49-F238E27FC236}">
                <a16:creationId xmlns:a16="http://schemas.microsoft.com/office/drawing/2014/main" id="{21D56FF8-B212-13C4-D690-AF5340A627DD}"/>
              </a:ext>
            </a:extLst>
          </p:cNvPr>
          <p:cNvSpPr/>
          <p:nvPr/>
        </p:nvSpPr>
        <p:spPr>
          <a:xfrm>
            <a:off x="6870810" y="3632121"/>
            <a:ext cx="252137" cy="1834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34" name="Oval 33">
            <a:extLst>
              <a:ext uri="{FF2B5EF4-FFF2-40B4-BE49-F238E27FC236}">
                <a16:creationId xmlns:a16="http://schemas.microsoft.com/office/drawing/2014/main" id="{503E1C08-425A-EE0F-0E7F-DDD58C991559}"/>
              </a:ext>
            </a:extLst>
          </p:cNvPr>
          <p:cNvSpPr/>
          <p:nvPr/>
        </p:nvSpPr>
        <p:spPr>
          <a:xfrm>
            <a:off x="7876594" y="2860477"/>
            <a:ext cx="252137" cy="1834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35" name="Oval 34">
            <a:extLst>
              <a:ext uri="{FF2B5EF4-FFF2-40B4-BE49-F238E27FC236}">
                <a16:creationId xmlns:a16="http://schemas.microsoft.com/office/drawing/2014/main" id="{F029AF0E-B5B2-9A06-CDD7-9B115219F9FC}"/>
              </a:ext>
            </a:extLst>
          </p:cNvPr>
          <p:cNvSpPr/>
          <p:nvPr/>
        </p:nvSpPr>
        <p:spPr>
          <a:xfrm>
            <a:off x="7909745" y="3464572"/>
            <a:ext cx="252137" cy="1834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4</a:t>
            </a:r>
          </a:p>
        </p:txBody>
      </p:sp>
    </p:spTree>
    <p:extLst>
      <p:ext uri="{BB962C8B-B14F-4D97-AF65-F5344CB8AC3E}">
        <p14:creationId xmlns:p14="http://schemas.microsoft.com/office/powerpoint/2010/main" val="4223136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FF174-946F-F12B-0A22-5CC9F656B9BC}"/>
              </a:ext>
            </a:extLst>
          </p:cNvPr>
          <p:cNvSpPr>
            <a:spLocks noGrp="1"/>
          </p:cNvSpPr>
          <p:nvPr>
            <p:ph type="title"/>
          </p:nvPr>
        </p:nvSpPr>
        <p:spPr>
          <a:xfrm>
            <a:off x="770967" y="-136899"/>
            <a:ext cx="10515600" cy="1325563"/>
          </a:xfrm>
        </p:spPr>
        <p:txBody>
          <a:bodyPr/>
          <a:lstStyle/>
          <a:p>
            <a:pPr algn="ctr"/>
            <a:r>
              <a:rPr lang="en-GB" b="1" dirty="0">
                <a:solidFill>
                  <a:srgbClr val="0070C0"/>
                </a:solidFill>
              </a:rPr>
              <a:t>Consuming – Azure OpenAI</a:t>
            </a:r>
            <a:endParaRPr lang="en-GB" dirty="0"/>
          </a:p>
        </p:txBody>
      </p:sp>
      <p:sp>
        <p:nvSpPr>
          <p:cNvPr id="3" name="Content Placeholder 2">
            <a:extLst>
              <a:ext uri="{FF2B5EF4-FFF2-40B4-BE49-F238E27FC236}">
                <a16:creationId xmlns:a16="http://schemas.microsoft.com/office/drawing/2014/main" id="{485316FD-0DAE-BB92-2D8A-DDF0958A8C2B}"/>
              </a:ext>
            </a:extLst>
          </p:cNvPr>
          <p:cNvSpPr>
            <a:spLocks noGrp="1"/>
          </p:cNvSpPr>
          <p:nvPr>
            <p:ph idx="1"/>
          </p:nvPr>
        </p:nvSpPr>
        <p:spPr>
          <a:xfrm>
            <a:off x="838200" y="1825625"/>
            <a:ext cx="3115235" cy="4351338"/>
          </a:xfrm>
        </p:spPr>
        <p:txBody>
          <a:bodyPr/>
          <a:lstStyle/>
          <a:p>
            <a:pPr>
              <a:buFont typeface="Wingdings" panose="05000000000000000000" pitchFamily="2" charset="2"/>
              <a:buChar char="Ø"/>
            </a:pPr>
            <a:r>
              <a:rPr lang="en-GB" dirty="0"/>
              <a:t>Azure AI studio</a:t>
            </a:r>
          </a:p>
          <a:p>
            <a:pPr>
              <a:buFont typeface="Wingdings" panose="05000000000000000000" pitchFamily="2" charset="2"/>
              <a:buChar char="Ø"/>
            </a:pPr>
            <a:r>
              <a:rPr lang="en-GB" dirty="0"/>
              <a:t>Postman</a:t>
            </a:r>
          </a:p>
          <a:p>
            <a:pPr>
              <a:buFont typeface="Wingdings" panose="05000000000000000000" pitchFamily="2" charset="2"/>
              <a:buChar char="Ø"/>
            </a:pPr>
            <a:r>
              <a:rPr lang="en-GB" dirty="0"/>
              <a:t>Microsoft Fabric</a:t>
            </a:r>
          </a:p>
          <a:p>
            <a:pPr>
              <a:buFont typeface="Wingdings" panose="05000000000000000000" pitchFamily="2" charset="2"/>
              <a:buChar char="Ø"/>
            </a:pPr>
            <a:r>
              <a:rPr lang="en-GB" dirty="0"/>
              <a:t>VS Code</a:t>
            </a:r>
          </a:p>
          <a:p>
            <a:pPr marL="0" indent="0">
              <a:buNone/>
            </a:pPr>
            <a:endParaRPr lang="en-GB" dirty="0"/>
          </a:p>
        </p:txBody>
      </p:sp>
      <p:sp>
        <p:nvSpPr>
          <p:cNvPr id="4" name="Date Placeholder 3">
            <a:extLst>
              <a:ext uri="{FF2B5EF4-FFF2-40B4-BE49-F238E27FC236}">
                <a16:creationId xmlns:a16="http://schemas.microsoft.com/office/drawing/2014/main" id="{99A7DCFE-25A7-CC5F-CC54-9F87768993D7}"/>
              </a:ext>
            </a:extLst>
          </p:cNvPr>
          <p:cNvSpPr>
            <a:spLocks noGrp="1"/>
          </p:cNvSpPr>
          <p:nvPr>
            <p:ph type="dt" sz="half" idx="10"/>
          </p:nvPr>
        </p:nvSpPr>
        <p:spPr/>
        <p:txBody>
          <a:bodyPr/>
          <a:lstStyle/>
          <a:p>
            <a:fld id="{E26F3EB4-F6C1-474A-B656-9CE86B693D77}" type="datetime1">
              <a:rPr lang="en-GB" smtClean="0"/>
              <a:t>20/01/2025</a:t>
            </a:fld>
            <a:endParaRPr lang="en-GB"/>
          </a:p>
        </p:txBody>
      </p:sp>
      <p:sp>
        <p:nvSpPr>
          <p:cNvPr id="5" name="Slide Number Placeholder 4">
            <a:extLst>
              <a:ext uri="{FF2B5EF4-FFF2-40B4-BE49-F238E27FC236}">
                <a16:creationId xmlns:a16="http://schemas.microsoft.com/office/drawing/2014/main" id="{DC7F5FFD-9188-6BCD-C141-FBCD6C06C534}"/>
              </a:ext>
            </a:extLst>
          </p:cNvPr>
          <p:cNvSpPr>
            <a:spLocks noGrp="1"/>
          </p:cNvSpPr>
          <p:nvPr>
            <p:ph type="sldNum" sz="quarter" idx="12"/>
          </p:nvPr>
        </p:nvSpPr>
        <p:spPr/>
        <p:txBody>
          <a:bodyPr/>
          <a:lstStyle/>
          <a:p>
            <a:fld id="{A50B2703-FD85-4CDF-BB68-14CE774D9DEA}" type="slidenum">
              <a:rPr lang="en-GB" smtClean="0"/>
              <a:t>16</a:t>
            </a:fld>
            <a:endParaRPr lang="en-GB"/>
          </a:p>
        </p:txBody>
      </p:sp>
      <p:sp>
        <p:nvSpPr>
          <p:cNvPr id="7" name="TextBox 6">
            <a:extLst>
              <a:ext uri="{FF2B5EF4-FFF2-40B4-BE49-F238E27FC236}">
                <a16:creationId xmlns:a16="http://schemas.microsoft.com/office/drawing/2014/main" id="{148D8B65-1677-7313-E17B-F995E52B0A4C}"/>
              </a:ext>
            </a:extLst>
          </p:cNvPr>
          <p:cNvSpPr txBox="1"/>
          <p:nvPr/>
        </p:nvSpPr>
        <p:spPr>
          <a:xfrm>
            <a:off x="5190567" y="1825625"/>
            <a:ext cx="6096000" cy="2677656"/>
          </a:xfrm>
          <a:prstGeom prst="rect">
            <a:avLst/>
          </a:prstGeom>
          <a:noFill/>
        </p:spPr>
        <p:txBody>
          <a:bodyPr wrap="square">
            <a:spAutoFit/>
          </a:bodyPr>
          <a:lstStyle/>
          <a:p>
            <a:pPr marL="285750" indent="-285750">
              <a:buFont typeface="Wingdings" panose="05000000000000000000" pitchFamily="2" charset="2"/>
              <a:buChar char="Ø"/>
            </a:pPr>
            <a:r>
              <a:rPr lang="en-GB" sz="2800" dirty="0">
                <a:solidFill>
                  <a:srgbClr val="C00000"/>
                </a:solidFill>
              </a:rPr>
              <a:t>Azure OpenAI Rest URL</a:t>
            </a:r>
          </a:p>
          <a:p>
            <a:pPr marL="285750" indent="-285750">
              <a:buFont typeface="Wingdings" panose="05000000000000000000" pitchFamily="2" charset="2"/>
              <a:buChar char="Ø"/>
            </a:pPr>
            <a:r>
              <a:rPr lang="en-GB" sz="2800" dirty="0">
                <a:solidFill>
                  <a:srgbClr val="C00000"/>
                </a:solidFill>
              </a:rPr>
              <a:t>API Version</a:t>
            </a:r>
          </a:p>
          <a:p>
            <a:pPr marL="285750" indent="-285750">
              <a:buFont typeface="Wingdings" panose="05000000000000000000" pitchFamily="2" charset="2"/>
              <a:buChar char="Ø"/>
            </a:pPr>
            <a:r>
              <a:rPr lang="en-GB" sz="2800" dirty="0">
                <a:solidFill>
                  <a:srgbClr val="C00000"/>
                </a:solidFill>
              </a:rPr>
              <a:t>Model name</a:t>
            </a:r>
          </a:p>
          <a:p>
            <a:pPr marL="285750" indent="-285750">
              <a:buFont typeface="Wingdings" panose="05000000000000000000" pitchFamily="2" charset="2"/>
              <a:buChar char="Ø"/>
            </a:pPr>
            <a:r>
              <a:rPr lang="en-GB" sz="2800" dirty="0">
                <a:solidFill>
                  <a:srgbClr val="C00000"/>
                </a:solidFill>
              </a:rPr>
              <a:t>Method </a:t>
            </a:r>
          </a:p>
          <a:p>
            <a:pPr marL="285750" indent="-285750">
              <a:buFont typeface="Wingdings" panose="05000000000000000000" pitchFamily="2" charset="2"/>
              <a:buChar char="Ø"/>
            </a:pPr>
            <a:r>
              <a:rPr lang="en-GB" sz="2800" dirty="0">
                <a:solidFill>
                  <a:srgbClr val="C00000"/>
                </a:solidFill>
              </a:rPr>
              <a:t>Header (Content-Type +Key )</a:t>
            </a:r>
          </a:p>
          <a:p>
            <a:pPr marL="285750" indent="-285750">
              <a:buFont typeface="Wingdings" panose="05000000000000000000" pitchFamily="2" charset="2"/>
              <a:buChar char="Ø"/>
            </a:pPr>
            <a:r>
              <a:rPr lang="en-GB" sz="2800" dirty="0">
                <a:solidFill>
                  <a:srgbClr val="C00000"/>
                </a:solidFill>
              </a:rPr>
              <a:t>Message(Prompt )</a:t>
            </a:r>
          </a:p>
        </p:txBody>
      </p:sp>
      <p:sp>
        <p:nvSpPr>
          <p:cNvPr id="9" name="TextBox 8">
            <a:extLst>
              <a:ext uri="{FF2B5EF4-FFF2-40B4-BE49-F238E27FC236}">
                <a16:creationId xmlns:a16="http://schemas.microsoft.com/office/drawing/2014/main" id="{B147D45B-3524-725E-10F5-E2DA2F90514C}"/>
              </a:ext>
            </a:extLst>
          </p:cNvPr>
          <p:cNvSpPr txBox="1"/>
          <p:nvPr/>
        </p:nvSpPr>
        <p:spPr>
          <a:xfrm>
            <a:off x="2048436" y="5106650"/>
            <a:ext cx="6096000" cy="646331"/>
          </a:xfrm>
          <a:prstGeom prst="rect">
            <a:avLst/>
          </a:prstGeom>
          <a:noFill/>
        </p:spPr>
        <p:txBody>
          <a:bodyPr wrap="square">
            <a:spAutoFit/>
          </a:bodyPr>
          <a:lstStyle/>
          <a:p>
            <a:r>
              <a:rPr lang="en-GB" dirty="0">
                <a:hlinkClick r:id="rId2"/>
              </a:rPr>
              <a:t>How to use function calling with Azure OpenAI Service - Azure OpenAI Service | Microsoft Learn</a:t>
            </a:r>
            <a:endParaRPr lang="en-GB" dirty="0"/>
          </a:p>
        </p:txBody>
      </p:sp>
    </p:spTree>
    <p:extLst>
      <p:ext uri="{BB962C8B-B14F-4D97-AF65-F5344CB8AC3E}">
        <p14:creationId xmlns:p14="http://schemas.microsoft.com/office/powerpoint/2010/main" val="352196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4ED52-9837-45B0-19EA-6E2E6B006B3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CCA5065-C17B-CCC2-CA85-C29AEDC58F99}"/>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B76A8E17-EF19-172F-8970-05880FAE7C20}"/>
              </a:ext>
            </a:extLst>
          </p:cNvPr>
          <p:cNvSpPr>
            <a:spLocks noGrp="1"/>
          </p:cNvSpPr>
          <p:nvPr>
            <p:ph type="dt" sz="half" idx="10"/>
          </p:nvPr>
        </p:nvSpPr>
        <p:spPr/>
        <p:txBody>
          <a:bodyPr/>
          <a:lstStyle/>
          <a:p>
            <a:fld id="{1C7F92F1-2240-4EBA-A17D-D1318DD990BE}" type="datetime1">
              <a:rPr lang="en-US" smtClean="0"/>
              <a:t>1/20/2025</a:t>
            </a:fld>
            <a:endParaRPr lang="en-US"/>
          </a:p>
        </p:txBody>
      </p:sp>
      <p:sp>
        <p:nvSpPr>
          <p:cNvPr id="7" name="Footer Placeholder 6">
            <a:extLst>
              <a:ext uri="{FF2B5EF4-FFF2-40B4-BE49-F238E27FC236}">
                <a16:creationId xmlns:a16="http://schemas.microsoft.com/office/drawing/2014/main" id="{D877AEF8-82A4-D976-EAB5-F28D18F68998}"/>
              </a:ext>
            </a:extLst>
          </p:cNvPr>
          <p:cNvSpPr>
            <a:spLocks noGrp="1"/>
          </p:cNvSpPr>
          <p:nvPr>
            <p:ph type="ftr" sz="quarter" idx="11"/>
          </p:nvPr>
        </p:nvSpPr>
        <p:spPr/>
        <p:txBody>
          <a:bodyPr/>
          <a:lstStyle/>
          <a:p>
            <a:r>
              <a:rPr lang="en-US"/>
              <a:t>SSW Data &amp; AI</a:t>
            </a:r>
          </a:p>
        </p:txBody>
      </p:sp>
      <p:sp>
        <p:nvSpPr>
          <p:cNvPr id="8" name="Slide Number Placeholder 7">
            <a:extLst>
              <a:ext uri="{FF2B5EF4-FFF2-40B4-BE49-F238E27FC236}">
                <a16:creationId xmlns:a16="http://schemas.microsoft.com/office/drawing/2014/main" id="{B3D6D863-30AD-1D84-FAF1-A1A81404BC33}"/>
              </a:ext>
            </a:extLst>
          </p:cNvPr>
          <p:cNvSpPr>
            <a:spLocks noGrp="1"/>
          </p:cNvSpPr>
          <p:nvPr>
            <p:ph type="sldNum" sz="quarter" idx="12"/>
          </p:nvPr>
        </p:nvSpPr>
        <p:spPr>
          <a:xfrm>
            <a:off x="8423988" y="6377214"/>
            <a:ext cx="2743200" cy="365125"/>
          </a:xfrm>
        </p:spPr>
        <p:txBody>
          <a:bodyPr/>
          <a:lstStyle/>
          <a:p>
            <a:fld id="{C1FF6DA9-008F-8B48-92A6-B652298478BF}" type="slidenum">
              <a:rPr lang="en-US" smtClean="0"/>
              <a:t>17</a:t>
            </a:fld>
            <a:endParaRPr lang="en-US" dirty="0"/>
          </a:p>
        </p:txBody>
      </p:sp>
      <p:sp>
        <p:nvSpPr>
          <p:cNvPr id="9" name="Content Placeholder 8">
            <a:extLst>
              <a:ext uri="{FF2B5EF4-FFF2-40B4-BE49-F238E27FC236}">
                <a16:creationId xmlns:a16="http://schemas.microsoft.com/office/drawing/2014/main" id="{F2990C9A-C0EC-3668-CC31-FA37D3630732}"/>
              </a:ext>
            </a:extLst>
          </p:cNvPr>
          <p:cNvSpPr>
            <a:spLocks noGrp="1"/>
          </p:cNvSpPr>
          <p:nvPr>
            <p:ph idx="1"/>
          </p:nvPr>
        </p:nvSpPr>
        <p:spPr>
          <a:xfrm>
            <a:off x="559471" y="2421455"/>
            <a:ext cx="10823510" cy="1910925"/>
          </a:xfrm>
        </p:spPr>
        <p:txBody>
          <a:bodyPr>
            <a:noAutofit/>
          </a:bodyPr>
          <a:lstStyle/>
          <a:p>
            <a:pPr marL="0" indent="0" algn="ctr">
              <a:buNone/>
            </a:pPr>
            <a:r>
              <a:rPr lang="en-GB" sz="6000" dirty="0">
                <a:highlight>
                  <a:srgbClr val="00FF00"/>
                </a:highlight>
              </a:rPr>
              <a:t>Day 1</a:t>
            </a:r>
          </a:p>
          <a:p>
            <a:pPr marL="0" indent="0" algn="ctr">
              <a:buNone/>
            </a:pPr>
            <a:r>
              <a:rPr lang="en-GB" sz="6000" dirty="0">
                <a:highlight>
                  <a:srgbClr val="00FF00"/>
                </a:highlight>
              </a:rPr>
              <a:t>Short Break 1 (10 Minutes)</a:t>
            </a:r>
          </a:p>
        </p:txBody>
      </p:sp>
    </p:spTree>
    <p:extLst>
      <p:ext uri="{BB962C8B-B14F-4D97-AF65-F5344CB8AC3E}">
        <p14:creationId xmlns:p14="http://schemas.microsoft.com/office/powerpoint/2010/main" val="3039948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D58EED0C-908C-5678-9DF0-9458CF61E9B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15479C8-F686-3DBB-646E-4F888682536D}"/>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F756D061-AEC3-4EEC-EF68-A8EE42DDED46}"/>
              </a:ext>
            </a:extLst>
          </p:cNvPr>
          <p:cNvSpPr>
            <a:spLocks noGrp="1"/>
          </p:cNvSpPr>
          <p:nvPr>
            <p:ph type="dt" sz="half" idx="10"/>
          </p:nvPr>
        </p:nvSpPr>
        <p:spPr/>
        <p:txBody>
          <a:bodyPr/>
          <a:lstStyle/>
          <a:p>
            <a:fld id="{1C7F92F1-2240-4EBA-A17D-D1318DD990BE}" type="datetime1">
              <a:rPr lang="en-US" smtClean="0"/>
              <a:t>1/20/2025</a:t>
            </a:fld>
            <a:endParaRPr lang="en-US"/>
          </a:p>
        </p:txBody>
      </p:sp>
      <p:sp>
        <p:nvSpPr>
          <p:cNvPr id="7" name="Footer Placeholder 6">
            <a:extLst>
              <a:ext uri="{FF2B5EF4-FFF2-40B4-BE49-F238E27FC236}">
                <a16:creationId xmlns:a16="http://schemas.microsoft.com/office/drawing/2014/main" id="{3761505A-2DF7-D1C1-BD91-ED94FDD5F236}"/>
              </a:ext>
            </a:extLst>
          </p:cNvPr>
          <p:cNvSpPr>
            <a:spLocks noGrp="1"/>
          </p:cNvSpPr>
          <p:nvPr>
            <p:ph type="ftr" sz="quarter" idx="11"/>
          </p:nvPr>
        </p:nvSpPr>
        <p:spPr/>
        <p:txBody>
          <a:bodyPr/>
          <a:lstStyle/>
          <a:p>
            <a:r>
              <a:rPr lang="en-US"/>
              <a:t>SSW Data &amp; AI</a:t>
            </a:r>
          </a:p>
        </p:txBody>
      </p:sp>
      <p:sp>
        <p:nvSpPr>
          <p:cNvPr id="8" name="Slide Number Placeholder 7">
            <a:extLst>
              <a:ext uri="{FF2B5EF4-FFF2-40B4-BE49-F238E27FC236}">
                <a16:creationId xmlns:a16="http://schemas.microsoft.com/office/drawing/2014/main" id="{C52A73F0-C785-3492-0FF9-8A74B3EA1439}"/>
              </a:ext>
            </a:extLst>
          </p:cNvPr>
          <p:cNvSpPr>
            <a:spLocks noGrp="1"/>
          </p:cNvSpPr>
          <p:nvPr>
            <p:ph type="sldNum" sz="quarter" idx="12"/>
          </p:nvPr>
        </p:nvSpPr>
        <p:spPr>
          <a:xfrm>
            <a:off x="8423988" y="6377214"/>
            <a:ext cx="2743200" cy="365125"/>
          </a:xfrm>
        </p:spPr>
        <p:txBody>
          <a:bodyPr/>
          <a:lstStyle/>
          <a:p>
            <a:fld id="{C1FF6DA9-008F-8B48-92A6-B652298478BF}" type="slidenum">
              <a:rPr lang="en-US" smtClean="0"/>
              <a:t>18</a:t>
            </a:fld>
            <a:endParaRPr lang="en-US" dirty="0"/>
          </a:p>
        </p:txBody>
      </p:sp>
      <p:sp>
        <p:nvSpPr>
          <p:cNvPr id="9" name="Content Placeholder 8">
            <a:extLst>
              <a:ext uri="{FF2B5EF4-FFF2-40B4-BE49-F238E27FC236}">
                <a16:creationId xmlns:a16="http://schemas.microsoft.com/office/drawing/2014/main" id="{426DDE70-044A-BF2A-7F66-C48F2E074DCC}"/>
              </a:ext>
            </a:extLst>
          </p:cNvPr>
          <p:cNvSpPr>
            <a:spLocks noGrp="1"/>
          </p:cNvSpPr>
          <p:nvPr>
            <p:ph idx="1"/>
          </p:nvPr>
        </p:nvSpPr>
        <p:spPr>
          <a:xfrm>
            <a:off x="568436" y="2634061"/>
            <a:ext cx="10823510" cy="1155463"/>
          </a:xfrm>
        </p:spPr>
        <p:txBody>
          <a:bodyPr>
            <a:noAutofit/>
          </a:bodyPr>
          <a:lstStyle/>
          <a:p>
            <a:pPr marL="0" indent="0" algn="ctr">
              <a:buNone/>
            </a:pPr>
            <a:r>
              <a:rPr lang="en-GB" sz="6000" dirty="0"/>
              <a:t>Day 1 : Tools </a:t>
            </a:r>
          </a:p>
        </p:txBody>
      </p:sp>
    </p:spTree>
    <p:extLst>
      <p:ext uri="{BB962C8B-B14F-4D97-AF65-F5344CB8AC3E}">
        <p14:creationId xmlns:p14="http://schemas.microsoft.com/office/powerpoint/2010/main" val="1824428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1269-FCDA-AAAC-E785-D4D4CC3E0AEF}"/>
              </a:ext>
            </a:extLst>
          </p:cNvPr>
          <p:cNvSpPr>
            <a:spLocks noGrp="1"/>
          </p:cNvSpPr>
          <p:nvPr>
            <p:ph type="title"/>
          </p:nvPr>
        </p:nvSpPr>
        <p:spPr>
          <a:xfrm>
            <a:off x="1193399" y="105449"/>
            <a:ext cx="9984615" cy="817934"/>
          </a:xfrm>
        </p:spPr>
        <p:txBody>
          <a:bodyPr>
            <a:noAutofit/>
          </a:bodyPr>
          <a:lstStyle/>
          <a:p>
            <a:pPr algn="ctr"/>
            <a:r>
              <a:rPr lang="en-GB" sz="6000" b="1" dirty="0">
                <a:solidFill>
                  <a:srgbClr val="0070C0"/>
                </a:solidFill>
              </a:rPr>
              <a:t>P</a:t>
            </a:r>
            <a:r>
              <a:rPr lang="en-GB" sz="6000" b="1" i="0" dirty="0">
                <a:solidFill>
                  <a:srgbClr val="0070C0"/>
                </a:solidFill>
                <a:effectLst/>
              </a:rPr>
              <a:t>rerequisites</a:t>
            </a:r>
            <a:endParaRPr lang="en-GB" sz="6000" b="1" dirty="0">
              <a:solidFill>
                <a:srgbClr val="0070C0"/>
              </a:solidFill>
            </a:endParaRPr>
          </a:p>
        </p:txBody>
      </p:sp>
      <p:sp>
        <p:nvSpPr>
          <p:cNvPr id="3" name="Content Placeholder 2">
            <a:extLst>
              <a:ext uri="{FF2B5EF4-FFF2-40B4-BE49-F238E27FC236}">
                <a16:creationId xmlns:a16="http://schemas.microsoft.com/office/drawing/2014/main" id="{A446964F-EB0E-91D7-E54C-A800761600CD}"/>
              </a:ext>
            </a:extLst>
          </p:cNvPr>
          <p:cNvSpPr>
            <a:spLocks noGrp="1"/>
          </p:cNvSpPr>
          <p:nvPr>
            <p:ph idx="1"/>
          </p:nvPr>
        </p:nvSpPr>
        <p:spPr>
          <a:xfrm>
            <a:off x="466165" y="961439"/>
            <a:ext cx="11084151" cy="3693492"/>
          </a:xfrm>
        </p:spPr>
        <p:txBody>
          <a:bodyPr anchor="t">
            <a:noAutofit/>
          </a:bodyPr>
          <a:lstStyle/>
          <a:p>
            <a:pPr marL="514350" indent="-514350">
              <a:buFont typeface="+mj-lt"/>
              <a:buAutoNum type="arabicPeriod"/>
            </a:pPr>
            <a:r>
              <a:rPr lang="en-GB" dirty="0"/>
              <a:t>Azure account. </a:t>
            </a:r>
          </a:p>
          <a:p>
            <a:pPr marL="514350" indent="-514350">
              <a:buFont typeface="+mj-lt"/>
              <a:buAutoNum type="arabicPeriod"/>
            </a:pPr>
            <a:r>
              <a:rPr lang="en-GB" dirty="0"/>
              <a:t>Azure subscription with access enabled for the Azure OpenAI service. </a:t>
            </a:r>
          </a:p>
          <a:p>
            <a:pPr marL="0" indent="0">
              <a:buNone/>
            </a:pPr>
            <a:r>
              <a:rPr lang="en-GB" dirty="0"/>
              <a:t>You can request access with this form- </a:t>
            </a:r>
            <a:r>
              <a:rPr lang="en-GB" dirty="0">
                <a:hlinkClick r:id="rId2">
                  <a:extLst>
                    <a:ext uri="{A12FA001-AC4F-418D-AE19-62706E023703}">
                      <ahyp:hlinkClr xmlns:ahyp="http://schemas.microsoft.com/office/drawing/2018/hyperlinkcolor" val="tx"/>
                    </a:ext>
                  </a:extLst>
                </a:hlinkClick>
              </a:rPr>
              <a:t>Request Access to Azure OpenAI Service (microsoft.com)</a:t>
            </a:r>
            <a:endParaRPr lang="en-GB" dirty="0"/>
          </a:p>
          <a:p>
            <a:pPr marL="0" indent="0">
              <a:buNone/>
            </a:pPr>
            <a:r>
              <a:rPr lang="en-GB" dirty="0"/>
              <a:t>3. Azure account permissions(subscription-level permissions  OR RG level):</a:t>
            </a:r>
          </a:p>
          <a:p>
            <a:pPr lvl="1"/>
            <a:r>
              <a:rPr lang="en-GB" sz="2800" dirty="0"/>
              <a:t> </a:t>
            </a:r>
            <a:r>
              <a:rPr lang="en-GB" sz="2800" dirty="0" err="1"/>
              <a:t>Microsoft.Authorization</a:t>
            </a:r>
            <a:r>
              <a:rPr lang="en-GB" sz="2800" dirty="0"/>
              <a:t>/</a:t>
            </a:r>
            <a:r>
              <a:rPr lang="en-GB" sz="2800" dirty="0" err="1"/>
              <a:t>roleAssignments</a:t>
            </a:r>
            <a:r>
              <a:rPr lang="en-GB" sz="2800" dirty="0"/>
              <a:t>/write permissions (such as Role Based Access Control Administrator, User Access Administrator, or Owner.) </a:t>
            </a:r>
          </a:p>
          <a:p>
            <a:pPr lvl="1"/>
            <a:r>
              <a:rPr lang="en-GB" sz="2800" dirty="0"/>
              <a:t> </a:t>
            </a:r>
            <a:r>
              <a:rPr lang="en-GB" sz="2800" dirty="0" err="1"/>
              <a:t>Microsoft.Resources</a:t>
            </a:r>
            <a:r>
              <a:rPr lang="en-GB" sz="2800" dirty="0"/>
              <a:t>/deployments/write permissions on the subscription level.</a:t>
            </a:r>
          </a:p>
          <a:p>
            <a:pPr lvl="1"/>
            <a:r>
              <a:rPr lang="en-GB" sz="2800" dirty="0"/>
              <a:t>You need App Registration (Client Id)</a:t>
            </a:r>
          </a:p>
        </p:txBody>
      </p:sp>
      <p:sp>
        <p:nvSpPr>
          <p:cNvPr id="5" name="Date Placeholder 4">
            <a:extLst>
              <a:ext uri="{FF2B5EF4-FFF2-40B4-BE49-F238E27FC236}">
                <a16:creationId xmlns:a16="http://schemas.microsoft.com/office/drawing/2014/main" id="{7DC48AB3-E39E-8F35-1B87-79D892E157F1}"/>
              </a:ext>
            </a:extLst>
          </p:cNvPr>
          <p:cNvSpPr>
            <a:spLocks noGrp="1"/>
          </p:cNvSpPr>
          <p:nvPr>
            <p:ph type="dt" sz="half" idx="10"/>
          </p:nvPr>
        </p:nvSpPr>
        <p:spPr>
          <a:xfrm>
            <a:off x="9038322" y="5769864"/>
            <a:ext cx="2315477" cy="365125"/>
          </a:xfrm>
        </p:spPr>
        <p:txBody>
          <a:bodyPr>
            <a:normAutofit/>
          </a:bodyPr>
          <a:lstStyle/>
          <a:p>
            <a:pPr algn="r">
              <a:spcAft>
                <a:spcPts val="600"/>
              </a:spcAft>
            </a:pPr>
            <a:fld id="{183C5D7B-A7E3-432A-9D90-C8A3755289FC}" type="datetime1">
              <a:rPr lang="en-GB" sz="1150">
                <a:solidFill>
                  <a:srgbClr val="FFFFFF"/>
                </a:solidFill>
              </a:rPr>
              <a:pPr algn="r">
                <a:spcAft>
                  <a:spcPts val="600"/>
                </a:spcAft>
              </a:pPr>
              <a:t>20/01/2025</a:t>
            </a:fld>
            <a:endParaRPr lang="en-GB" sz="1150">
              <a:solidFill>
                <a:srgbClr val="FFFFFF"/>
              </a:solidFill>
            </a:endParaRPr>
          </a:p>
        </p:txBody>
      </p:sp>
      <p:sp>
        <p:nvSpPr>
          <p:cNvPr id="6" name="Slide Number Placeholder 5">
            <a:extLst>
              <a:ext uri="{FF2B5EF4-FFF2-40B4-BE49-F238E27FC236}">
                <a16:creationId xmlns:a16="http://schemas.microsoft.com/office/drawing/2014/main" id="{AF20451E-E4D4-F54A-7C2E-5A5A372E7445}"/>
              </a:ext>
            </a:extLst>
          </p:cNvPr>
          <p:cNvSpPr>
            <a:spLocks noGrp="1"/>
          </p:cNvSpPr>
          <p:nvPr>
            <p:ph type="sldNum" sz="quarter" idx="12"/>
          </p:nvPr>
        </p:nvSpPr>
        <p:spPr>
          <a:xfrm>
            <a:off x="9683496" y="4892040"/>
            <a:ext cx="1673352" cy="1005840"/>
          </a:xfrm>
        </p:spPr>
        <p:txBody>
          <a:bodyPr>
            <a:normAutofit/>
          </a:bodyPr>
          <a:lstStyle/>
          <a:p>
            <a:pPr>
              <a:lnSpc>
                <a:spcPct val="90000"/>
              </a:lnSpc>
              <a:spcAft>
                <a:spcPts val="600"/>
              </a:spcAft>
            </a:pPr>
            <a:fld id="{A50B2703-FD85-4CDF-BB68-14CE774D9DEA}" type="slidenum">
              <a:rPr lang="en-GB" sz="6600">
                <a:solidFill>
                  <a:srgbClr val="FFFFFF"/>
                </a:solidFill>
              </a:rPr>
              <a:pPr>
                <a:lnSpc>
                  <a:spcPct val="90000"/>
                </a:lnSpc>
                <a:spcAft>
                  <a:spcPts val="600"/>
                </a:spcAft>
              </a:pPr>
              <a:t>19</a:t>
            </a:fld>
            <a:endParaRPr lang="en-GB" sz="6600">
              <a:solidFill>
                <a:srgbClr val="FFFFFF"/>
              </a:solidFill>
            </a:endParaRPr>
          </a:p>
        </p:txBody>
      </p:sp>
      <p:pic>
        <p:nvPicPr>
          <p:cNvPr id="7" name="Picture 6">
            <a:extLst>
              <a:ext uri="{FF2B5EF4-FFF2-40B4-BE49-F238E27FC236}">
                <a16:creationId xmlns:a16="http://schemas.microsoft.com/office/drawing/2014/main" id="{D56FC101-FED4-9EEC-864B-0829336ACF49}"/>
              </a:ext>
            </a:extLst>
          </p:cNvPr>
          <p:cNvPicPr>
            <a:picLocks noChangeAspect="1"/>
          </p:cNvPicPr>
          <p:nvPr/>
        </p:nvPicPr>
        <p:blipFill>
          <a:blip r:embed="rId3"/>
          <a:stretch>
            <a:fillRect/>
          </a:stretch>
        </p:blipFill>
        <p:spPr>
          <a:xfrm>
            <a:off x="11550316" y="6238876"/>
            <a:ext cx="641684" cy="619124"/>
          </a:xfrm>
          <a:prstGeom prst="rect">
            <a:avLst/>
          </a:prstGeom>
        </p:spPr>
      </p:pic>
    </p:spTree>
    <p:extLst>
      <p:ext uri="{BB962C8B-B14F-4D97-AF65-F5344CB8AC3E}">
        <p14:creationId xmlns:p14="http://schemas.microsoft.com/office/powerpoint/2010/main" val="3242224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868EE-B9BE-A9D9-B3C6-6294DF23E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6ED0F-F981-9A04-CD88-BAE5113FCFA7}"/>
              </a:ext>
            </a:extLst>
          </p:cNvPr>
          <p:cNvSpPr>
            <a:spLocks noGrp="1"/>
          </p:cNvSpPr>
          <p:nvPr>
            <p:ph type="title"/>
          </p:nvPr>
        </p:nvSpPr>
        <p:spPr/>
        <p:txBody>
          <a:bodyPr/>
          <a:lstStyle/>
          <a:p>
            <a:pPr algn="ctr"/>
            <a:r>
              <a:rPr lang="en-GB" dirty="0"/>
              <a:t>Day 1 Agenda</a:t>
            </a:r>
          </a:p>
        </p:txBody>
      </p:sp>
      <p:sp>
        <p:nvSpPr>
          <p:cNvPr id="3" name="Content Placeholder 2">
            <a:extLst>
              <a:ext uri="{FF2B5EF4-FFF2-40B4-BE49-F238E27FC236}">
                <a16:creationId xmlns:a16="http://schemas.microsoft.com/office/drawing/2014/main" id="{DCEA1D0A-DA9A-7C03-E4D1-B8FD398A1EA8}"/>
              </a:ext>
            </a:extLst>
          </p:cNvPr>
          <p:cNvSpPr>
            <a:spLocks noGrp="1"/>
          </p:cNvSpPr>
          <p:nvPr>
            <p:ph idx="1"/>
          </p:nvPr>
        </p:nvSpPr>
        <p:spPr>
          <a:xfrm>
            <a:off x="838200" y="1825625"/>
            <a:ext cx="4576482" cy="3777316"/>
          </a:xfrm>
        </p:spPr>
        <p:txBody>
          <a:bodyPr>
            <a:noAutofit/>
          </a:bodyPr>
          <a:lstStyle/>
          <a:p>
            <a:pPr marL="514350" indent="-514350">
              <a:buFont typeface="+mj-lt"/>
              <a:buAutoNum type="arabicPeriod"/>
            </a:pPr>
            <a:r>
              <a:rPr lang="en-GB" dirty="0"/>
              <a:t>Introduction</a:t>
            </a:r>
          </a:p>
          <a:p>
            <a:pPr marL="514350" indent="-514350">
              <a:buFont typeface="+mj-lt"/>
              <a:buAutoNum type="arabicPeriod"/>
            </a:pPr>
            <a:r>
              <a:rPr lang="en-GB" dirty="0"/>
              <a:t>Azure OpenAI Overview</a:t>
            </a:r>
          </a:p>
          <a:p>
            <a:pPr marL="514350" indent="-514350">
              <a:buFont typeface="+mj-lt"/>
              <a:buAutoNum type="arabicPeriod"/>
            </a:pPr>
            <a:r>
              <a:rPr lang="en-GB" dirty="0"/>
              <a:t>Quick Tour Azure OpenAI</a:t>
            </a:r>
          </a:p>
          <a:p>
            <a:pPr marL="514350" indent="-514350">
              <a:buFont typeface="+mj-lt"/>
              <a:buAutoNum type="arabicPeriod"/>
            </a:pPr>
            <a:r>
              <a:rPr lang="en-GB" dirty="0">
                <a:highlight>
                  <a:srgbClr val="00FF00"/>
                </a:highlight>
              </a:rPr>
              <a:t>Break -10 minutes</a:t>
            </a:r>
          </a:p>
          <a:p>
            <a:pPr marL="0" indent="0">
              <a:buNone/>
            </a:pPr>
            <a:r>
              <a:rPr lang="en-GB" dirty="0"/>
              <a:t>4. Azure AI Search Overview</a:t>
            </a:r>
          </a:p>
          <a:p>
            <a:pPr marL="0" indent="0">
              <a:buNone/>
            </a:pPr>
            <a:r>
              <a:rPr lang="en-GB" dirty="0"/>
              <a:t>5. Quick Tour Azure AI Search</a:t>
            </a:r>
          </a:p>
          <a:p>
            <a:pPr marL="0" indent="0">
              <a:buNone/>
            </a:pPr>
            <a:r>
              <a:rPr lang="en-GB" dirty="0"/>
              <a:t>6. </a:t>
            </a:r>
            <a:r>
              <a:rPr lang="en-GB" dirty="0">
                <a:highlight>
                  <a:srgbClr val="00FF00"/>
                </a:highlight>
              </a:rPr>
              <a:t>Lunch Break – 40 Minutes</a:t>
            </a:r>
          </a:p>
          <a:p>
            <a:pPr marL="0" indent="0">
              <a:buNone/>
            </a:pPr>
            <a:endParaRPr lang="en-GB" dirty="0"/>
          </a:p>
          <a:p>
            <a:pPr marL="0" indent="0">
              <a:buNone/>
            </a:pPr>
            <a:endParaRPr lang="en-GB" dirty="0">
              <a:highlight>
                <a:srgbClr val="00FF00"/>
              </a:highlight>
            </a:endParaRPr>
          </a:p>
          <a:p>
            <a:pPr marL="514350" indent="-514350">
              <a:buFont typeface="+mj-lt"/>
              <a:buAutoNum type="arabicPeriod"/>
            </a:pPr>
            <a:endParaRPr lang="en-GB" dirty="0">
              <a:highlight>
                <a:srgbClr val="00FF00"/>
              </a:highlight>
            </a:endParaRPr>
          </a:p>
          <a:p>
            <a:pPr marL="514350" indent="-514350">
              <a:buFont typeface="+mj-lt"/>
              <a:buAutoNum type="arabicPeriod"/>
            </a:pPr>
            <a:endParaRPr lang="en-GB" dirty="0"/>
          </a:p>
          <a:p>
            <a:pPr marL="0" indent="0">
              <a:buNone/>
            </a:pPr>
            <a:r>
              <a:rPr lang="en-GB" dirty="0"/>
              <a:t>            </a:t>
            </a:r>
          </a:p>
          <a:p>
            <a:pPr marL="0" indent="0">
              <a:buNone/>
            </a:pPr>
            <a:r>
              <a:rPr lang="en-GB" dirty="0"/>
              <a:t>   </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5A7983D0-14D8-5E35-AE1C-A63D2F191E56}"/>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9" name="Content Placeholder 2">
            <a:extLst>
              <a:ext uri="{FF2B5EF4-FFF2-40B4-BE49-F238E27FC236}">
                <a16:creationId xmlns:a16="http://schemas.microsoft.com/office/drawing/2014/main" id="{E1CC457D-AD00-2315-EB47-21E378782CEB}"/>
              </a:ext>
            </a:extLst>
          </p:cNvPr>
          <p:cNvSpPr txBox="1">
            <a:spLocks/>
          </p:cNvSpPr>
          <p:nvPr/>
        </p:nvSpPr>
        <p:spPr>
          <a:xfrm>
            <a:off x="6225989" y="1825625"/>
            <a:ext cx="4576482" cy="3777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7. Tools</a:t>
            </a:r>
          </a:p>
          <a:p>
            <a:pPr marL="0" indent="0">
              <a:buNone/>
            </a:pPr>
            <a:r>
              <a:rPr lang="en-GB" dirty="0">
                <a:highlight>
                  <a:srgbClr val="00FF00"/>
                </a:highlight>
              </a:rPr>
              <a:t>8. Break -10 minutes</a:t>
            </a:r>
          </a:p>
          <a:p>
            <a:pPr marL="0" indent="0">
              <a:buFont typeface="Arial" panose="020B0604020202020204" pitchFamily="34" charset="0"/>
              <a:buNone/>
            </a:pPr>
            <a:r>
              <a:rPr lang="en-GB" dirty="0"/>
              <a:t>9. Labs </a:t>
            </a:r>
          </a:p>
          <a:p>
            <a:pPr marL="0" indent="0">
              <a:buFont typeface="Arial" panose="020B0604020202020204" pitchFamily="34" charset="0"/>
              <a:buNone/>
            </a:pPr>
            <a:r>
              <a:rPr lang="en-GB" dirty="0"/>
              <a:t>10. Conclusions</a:t>
            </a:r>
          </a:p>
          <a:p>
            <a:pPr marL="0" indent="0">
              <a:buFont typeface="Arial" panose="020B0604020202020204" pitchFamily="34" charset="0"/>
              <a:buNone/>
            </a:pPr>
            <a:r>
              <a:rPr lang="en-GB" dirty="0"/>
              <a:t>11. Q&amp;A</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highlight>
                <a:srgbClr val="00FF00"/>
              </a:highlight>
            </a:endParaRPr>
          </a:p>
          <a:p>
            <a:pPr marL="514350" indent="-514350">
              <a:buFont typeface="+mj-lt"/>
              <a:buAutoNum type="arabicPeriod"/>
            </a:pPr>
            <a:endParaRPr lang="en-GB" dirty="0">
              <a:highlight>
                <a:srgbClr val="00FF00"/>
              </a:highlight>
            </a:endParaRPr>
          </a:p>
          <a:p>
            <a:pPr marL="514350" indent="-514350">
              <a:buFont typeface="+mj-lt"/>
              <a:buAutoNum type="arabicPeriod"/>
            </a:pPr>
            <a:endParaRPr lang="en-GB" dirty="0"/>
          </a:p>
          <a:p>
            <a:pPr marL="0" indent="0">
              <a:buFont typeface="Arial" panose="020B0604020202020204" pitchFamily="34" charset="0"/>
              <a:buNone/>
            </a:pPr>
            <a:r>
              <a:rPr lang="en-GB" dirty="0"/>
              <a:t>            </a:t>
            </a:r>
          </a:p>
          <a:p>
            <a:pPr marL="0" indent="0">
              <a:buFont typeface="Arial" panose="020B0604020202020204" pitchFamily="34" charset="0"/>
              <a:buNone/>
            </a:pPr>
            <a:r>
              <a:rPr lang="en-GB" dirty="0"/>
              <a:t>   </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1705772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4BD0D-23E0-120C-5A01-079F2F879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DC69A-778F-3BF8-B28A-D733B7143C04}"/>
              </a:ext>
            </a:extLst>
          </p:cNvPr>
          <p:cNvSpPr>
            <a:spLocks noGrp="1"/>
          </p:cNvSpPr>
          <p:nvPr>
            <p:ph type="title"/>
          </p:nvPr>
        </p:nvSpPr>
        <p:spPr>
          <a:xfrm>
            <a:off x="313812" y="-4243"/>
            <a:ext cx="10515600" cy="1325563"/>
          </a:xfrm>
        </p:spPr>
        <p:txBody>
          <a:bodyPr>
            <a:normAutofit/>
          </a:bodyPr>
          <a:lstStyle/>
          <a:p>
            <a:pPr algn="ctr"/>
            <a:r>
              <a:rPr lang="en-GB" sz="6000" b="1" dirty="0">
                <a:solidFill>
                  <a:srgbClr val="0070C0"/>
                </a:solidFill>
              </a:rPr>
              <a:t>Tools</a:t>
            </a:r>
          </a:p>
        </p:txBody>
      </p:sp>
      <p:sp>
        <p:nvSpPr>
          <p:cNvPr id="3" name="Content Placeholder 2">
            <a:extLst>
              <a:ext uri="{FF2B5EF4-FFF2-40B4-BE49-F238E27FC236}">
                <a16:creationId xmlns:a16="http://schemas.microsoft.com/office/drawing/2014/main" id="{5019732F-53E2-FA22-AD9B-7D0AC123E06D}"/>
              </a:ext>
            </a:extLst>
          </p:cNvPr>
          <p:cNvSpPr>
            <a:spLocks noGrp="1"/>
          </p:cNvSpPr>
          <p:nvPr>
            <p:ph idx="1"/>
          </p:nvPr>
        </p:nvSpPr>
        <p:spPr>
          <a:xfrm>
            <a:off x="1156947" y="2152700"/>
            <a:ext cx="3824438" cy="3209206"/>
          </a:xfrm>
          <a:solidFill>
            <a:srgbClr val="60A500"/>
          </a:solidFill>
        </p:spPr>
        <p:txBody>
          <a:bodyPr>
            <a:noAutofit/>
          </a:bodyPr>
          <a:lstStyle/>
          <a:p>
            <a:endParaRPr lang="en-GB" sz="2400" dirty="0">
              <a:solidFill>
                <a:schemeClr val="bg1"/>
              </a:solidFill>
              <a:effectLst/>
            </a:endParaRPr>
          </a:p>
          <a:p>
            <a:r>
              <a:rPr lang="en-GB" sz="2400" i="0" dirty="0">
                <a:solidFill>
                  <a:schemeClr val="bg1"/>
                </a:solidFill>
                <a:effectLst/>
              </a:rPr>
              <a:t>Azure OpenAI</a:t>
            </a:r>
          </a:p>
          <a:p>
            <a:r>
              <a:rPr lang="en-GB" sz="2400" dirty="0">
                <a:solidFill>
                  <a:schemeClr val="bg1"/>
                </a:solidFill>
              </a:rPr>
              <a:t>Azure AI Search</a:t>
            </a:r>
          </a:p>
          <a:p>
            <a:r>
              <a:rPr lang="en-GB" sz="2400" i="0" dirty="0">
                <a:solidFill>
                  <a:schemeClr val="bg1"/>
                </a:solidFill>
                <a:effectLst/>
              </a:rPr>
              <a:t>Azure SQL</a:t>
            </a:r>
          </a:p>
          <a:p>
            <a:r>
              <a:rPr lang="en-GB" sz="2400" dirty="0">
                <a:solidFill>
                  <a:schemeClr val="bg1"/>
                </a:solidFill>
              </a:rPr>
              <a:t>WebApp</a:t>
            </a:r>
            <a:endParaRPr lang="en-GB" sz="2400" i="0" dirty="0">
              <a:solidFill>
                <a:schemeClr val="bg1"/>
              </a:solidFill>
              <a:effectLst/>
            </a:endParaRPr>
          </a:p>
          <a:p>
            <a:r>
              <a:rPr lang="en-GB" sz="2400" dirty="0">
                <a:solidFill>
                  <a:schemeClr val="bg1"/>
                </a:solidFill>
              </a:rPr>
              <a:t>Microsoft Fabric</a:t>
            </a:r>
          </a:p>
          <a:p>
            <a:r>
              <a:rPr lang="en-GB" sz="2400" dirty="0">
                <a:solidFill>
                  <a:schemeClr val="bg1"/>
                </a:solidFill>
              </a:rPr>
              <a:t>Postman</a:t>
            </a:r>
          </a:p>
          <a:p>
            <a:endParaRPr lang="en-GB" sz="2400" dirty="0">
              <a:solidFill>
                <a:schemeClr val="bg1"/>
              </a:solidFill>
            </a:endParaRPr>
          </a:p>
          <a:p>
            <a:pPr marL="0" indent="0">
              <a:buNone/>
            </a:pPr>
            <a:endParaRPr lang="en-GB" sz="2400" dirty="0">
              <a:solidFill>
                <a:schemeClr val="bg1"/>
              </a:solidFill>
            </a:endParaRPr>
          </a:p>
        </p:txBody>
      </p:sp>
      <p:sp>
        <p:nvSpPr>
          <p:cNvPr id="5" name="Date Placeholder 4">
            <a:extLst>
              <a:ext uri="{FF2B5EF4-FFF2-40B4-BE49-F238E27FC236}">
                <a16:creationId xmlns:a16="http://schemas.microsoft.com/office/drawing/2014/main" id="{E9778013-4F22-79EF-BAE9-7AEFCEF39FA2}"/>
              </a:ext>
            </a:extLst>
          </p:cNvPr>
          <p:cNvSpPr>
            <a:spLocks noGrp="1"/>
          </p:cNvSpPr>
          <p:nvPr>
            <p:ph type="dt" sz="half" idx="10"/>
          </p:nvPr>
        </p:nvSpPr>
        <p:spPr/>
        <p:txBody>
          <a:bodyPr/>
          <a:lstStyle/>
          <a:p>
            <a:fld id="{183C5D7B-A7E3-432A-9D90-C8A3755289FC}" type="datetime1">
              <a:rPr lang="en-GB" smtClean="0"/>
              <a:t>20/01/2025</a:t>
            </a:fld>
            <a:endParaRPr lang="en-GB"/>
          </a:p>
        </p:txBody>
      </p:sp>
      <p:sp>
        <p:nvSpPr>
          <p:cNvPr id="6" name="Slide Number Placeholder 5">
            <a:extLst>
              <a:ext uri="{FF2B5EF4-FFF2-40B4-BE49-F238E27FC236}">
                <a16:creationId xmlns:a16="http://schemas.microsoft.com/office/drawing/2014/main" id="{0BDCF179-A2FE-3340-A4D5-405F9517FD10}"/>
              </a:ext>
            </a:extLst>
          </p:cNvPr>
          <p:cNvSpPr>
            <a:spLocks noGrp="1"/>
          </p:cNvSpPr>
          <p:nvPr>
            <p:ph type="sldNum" sz="quarter" idx="12"/>
          </p:nvPr>
        </p:nvSpPr>
        <p:spPr/>
        <p:txBody>
          <a:bodyPr/>
          <a:lstStyle/>
          <a:p>
            <a:fld id="{A50B2703-FD85-4CDF-BB68-14CE774D9DEA}" type="slidenum">
              <a:rPr lang="en-GB" smtClean="0"/>
              <a:t>20</a:t>
            </a:fld>
            <a:endParaRPr lang="en-GB"/>
          </a:p>
        </p:txBody>
      </p:sp>
      <p:pic>
        <p:nvPicPr>
          <p:cNvPr id="8" name="Picture 7">
            <a:extLst>
              <a:ext uri="{FF2B5EF4-FFF2-40B4-BE49-F238E27FC236}">
                <a16:creationId xmlns:a16="http://schemas.microsoft.com/office/drawing/2014/main" id="{778683BC-A9E5-0B56-B3E7-38444B1657EE}"/>
              </a:ext>
            </a:extLst>
          </p:cNvPr>
          <p:cNvPicPr>
            <a:picLocks noChangeAspect="1"/>
          </p:cNvPicPr>
          <p:nvPr/>
        </p:nvPicPr>
        <p:blipFill>
          <a:blip r:embed="rId2"/>
          <a:stretch>
            <a:fillRect/>
          </a:stretch>
        </p:blipFill>
        <p:spPr>
          <a:xfrm>
            <a:off x="11550316" y="6129764"/>
            <a:ext cx="641684" cy="619124"/>
          </a:xfrm>
          <a:prstGeom prst="rect">
            <a:avLst/>
          </a:prstGeom>
        </p:spPr>
      </p:pic>
      <p:sp>
        <p:nvSpPr>
          <p:cNvPr id="7" name="Content Placeholder 2">
            <a:extLst>
              <a:ext uri="{FF2B5EF4-FFF2-40B4-BE49-F238E27FC236}">
                <a16:creationId xmlns:a16="http://schemas.microsoft.com/office/drawing/2014/main" id="{BE090DAE-B2F3-48DD-F2A4-E01323A62319}"/>
              </a:ext>
            </a:extLst>
          </p:cNvPr>
          <p:cNvSpPr txBox="1">
            <a:spLocks/>
          </p:cNvSpPr>
          <p:nvPr/>
        </p:nvSpPr>
        <p:spPr>
          <a:xfrm>
            <a:off x="5737911" y="2152700"/>
            <a:ext cx="3824438" cy="3209206"/>
          </a:xfrm>
          <a:prstGeom prst="rect">
            <a:avLst/>
          </a:prstGeom>
          <a:solidFill>
            <a:srgbClr val="60A5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400" dirty="0">
              <a:solidFill>
                <a:schemeClr val="bg1"/>
              </a:solidFill>
            </a:endParaRPr>
          </a:p>
          <a:p>
            <a:r>
              <a:rPr lang="en-GB" sz="2400" dirty="0">
                <a:solidFill>
                  <a:schemeClr val="bg1"/>
                </a:solidFill>
              </a:rPr>
              <a:t>Python</a:t>
            </a:r>
          </a:p>
          <a:p>
            <a:r>
              <a:rPr lang="en-GB" sz="2400" dirty="0">
                <a:solidFill>
                  <a:schemeClr val="bg1"/>
                </a:solidFill>
              </a:rPr>
              <a:t>VS code</a:t>
            </a:r>
          </a:p>
        </p:txBody>
      </p:sp>
    </p:spTree>
    <p:extLst>
      <p:ext uri="{BB962C8B-B14F-4D97-AF65-F5344CB8AC3E}">
        <p14:creationId xmlns:p14="http://schemas.microsoft.com/office/powerpoint/2010/main" val="2225191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18F9D-3751-6FD5-0D24-F498B4EE27F1}"/>
              </a:ext>
            </a:extLst>
          </p:cNvPr>
          <p:cNvSpPr>
            <a:spLocks noGrp="1"/>
          </p:cNvSpPr>
          <p:nvPr>
            <p:ph idx="1"/>
          </p:nvPr>
        </p:nvSpPr>
        <p:spPr>
          <a:xfrm>
            <a:off x="838200" y="1072588"/>
            <a:ext cx="10515600" cy="5435787"/>
          </a:xfrm>
        </p:spPr>
        <p:txBody>
          <a:bodyPr>
            <a:normAutofit fontScale="92500" lnSpcReduction="20000"/>
          </a:bodyPr>
          <a:lstStyle/>
          <a:p>
            <a:pPr marL="0" indent="0">
              <a:buNone/>
            </a:pPr>
            <a:endParaRPr lang="en-GB" sz="2800" dirty="0">
              <a:hlinkClick r:id="rId2"/>
            </a:endParaRPr>
          </a:p>
          <a:p>
            <a:pPr marL="0" indent="0">
              <a:buNone/>
            </a:pPr>
            <a:r>
              <a:rPr lang="en-GB" dirty="0" err="1">
                <a:hlinkClick r:id="rId3"/>
              </a:rPr>
              <a:t>AzureOpenAI</a:t>
            </a:r>
            <a:r>
              <a:rPr lang="en-GB" dirty="0">
                <a:hlinkClick r:id="rId3"/>
              </a:rPr>
              <a:t>/Local Env setup.docx at main · </a:t>
            </a:r>
            <a:r>
              <a:rPr lang="en-GB" dirty="0" err="1">
                <a:hlinkClick r:id="rId3"/>
              </a:rPr>
              <a:t>alpaBuddhabhatti</a:t>
            </a:r>
            <a:r>
              <a:rPr lang="en-GB" dirty="0">
                <a:hlinkClick r:id="rId3"/>
              </a:rPr>
              <a:t>/</a:t>
            </a:r>
            <a:r>
              <a:rPr lang="en-GB" dirty="0" err="1">
                <a:hlinkClick r:id="rId3"/>
              </a:rPr>
              <a:t>AzureOpenAI</a:t>
            </a:r>
            <a:endParaRPr lang="en-GB" dirty="0"/>
          </a:p>
          <a:p>
            <a:pPr marL="0" indent="0">
              <a:buNone/>
            </a:pPr>
            <a:endParaRPr lang="en-GB" sz="2800" dirty="0">
              <a:hlinkClick r:id="rId2"/>
            </a:endParaRPr>
          </a:p>
          <a:p>
            <a:pPr marL="0" indent="0">
              <a:buNone/>
            </a:pPr>
            <a:r>
              <a:rPr lang="en-GB" sz="2800" dirty="0">
                <a:hlinkClick r:id="rId2"/>
              </a:rPr>
              <a:t>Calling Azure OpenAI Programmatically: A Step-by-Step Guide -Part 1 | by </a:t>
            </a:r>
            <a:r>
              <a:rPr lang="en-GB" sz="2800" dirty="0" err="1">
                <a:hlinkClick r:id="rId2"/>
              </a:rPr>
              <a:t>alpa</a:t>
            </a:r>
            <a:r>
              <a:rPr lang="en-GB" sz="2800" dirty="0">
                <a:hlinkClick r:id="rId2"/>
              </a:rPr>
              <a:t> </a:t>
            </a:r>
            <a:r>
              <a:rPr lang="en-GB" sz="2800" dirty="0" err="1">
                <a:hlinkClick r:id="rId2"/>
              </a:rPr>
              <a:t>buddhabhatti</a:t>
            </a:r>
            <a:r>
              <a:rPr lang="en-GB" sz="2800" dirty="0">
                <a:hlinkClick r:id="rId2"/>
              </a:rPr>
              <a:t> | Medium</a:t>
            </a:r>
            <a:endParaRPr lang="en-GB" sz="4000" dirty="0">
              <a:solidFill>
                <a:schemeClr val="bg1"/>
              </a:solidFill>
            </a:endParaRPr>
          </a:p>
          <a:p>
            <a:pPr marL="0" indent="0">
              <a:buNone/>
            </a:pPr>
            <a:endParaRPr lang="en-GB" dirty="0">
              <a:hlinkClick r:id="rId4"/>
            </a:endParaRPr>
          </a:p>
          <a:p>
            <a:pPr marL="0" indent="0">
              <a:buNone/>
            </a:pPr>
            <a:r>
              <a:rPr lang="en-GB" dirty="0">
                <a:hlinkClick r:id="rId4"/>
              </a:rPr>
              <a:t>Calling Azure OpenAI Programmatically: A Step-by-Step Guide -Part 2 | by </a:t>
            </a:r>
            <a:r>
              <a:rPr lang="en-GB" dirty="0" err="1">
                <a:hlinkClick r:id="rId4"/>
              </a:rPr>
              <a:t>alpa</a:t>
            </a:r>
            <a:r>
              <a:rPr lang="en-GB" dirty="0">
                <a:hlinkClick r:id="rId4"/>
              </a:rPr>
              <a:t> </a:t>
            </a:r>
            <a:r>
              <a:rPr lang="en-GB" dirty="0" err="1">
                <a:hlinkClick r:id="rId4"/>
              </a:rPr>
              <a:t>buddhabhatti</a:t>
            </a:r>
            <a:r>
              <a:rPr lang="en-GB" dirty="0">
                <a:hlinkClick r:id="rId4"/>
              </a:rPr>
              <a:t> | Medium</a:t>
            </a:r>
            <a:endParaRPr lang="en-GB" dirty="0"/>
          </a:p>
          <a:p>
            <a:pPr marL="0" indent="0">
              <a:buNone/>
            </a:pPr>
            <a:endParaRPr lang="en-GB" dirty="0"/>
          </a:p>
          <a:p>
            <a:pPr marL="0" indent="0">
              <a:buNone/>
            </a:pPr>
            <a:r>
              <a:rPr lang="en-GB" dirty="0">
                <a:hlinkClick r:id="rId5"/>
              </a:rPr>
              <a:t>How to use function calling with Azure OpenAI Service - Azure OpenAI Service | Microsoft Learn</a:t>
            </a:r>
            <a:endParaRPr lang="en-GB" dirty="0"/>
          </a:p>
          <a:p>
            <a:pPr marL="0" indent="0">
              <a:buNone/>
            </a:pPr>
            <a:endParaRPr lang="en-GB" dirty="0"/>
          </a:p>
          <a:p>
            <a:pPr marL="0" indent="0">
              <a:buNone/>
            </a:pPr>
            <a:r>
              <a:rPr lang="en-GB" dirty="0">
                <a:hlinkClick r:id="rId6"/>
              </a:rPr>
              <a:t>Calling Azure OpenAI Programmatically: A Step-by-Step Guide -Part 2 | by </a:t>
            </a:r>
            <a:r>
              <a:rPr lang="en-GB" dirty="0" err="1">
                <a:hlinkClick r:id="rId6"/>
              </a:rPr>
              <a:t>alpa</a:t>
            </a:r>
            <a:r>
              <a:rPr lang="en-GB" dirty="0">
                <a:hlinkClick r:id="rId6"/>
              </a:rPr>
              <a:t> </a:t>
            </a:r>
            <a:r>
              <a:rPr lang="en-GB" dirty="0" err="1">
                <a:hlinkClick r:id="rId6"/>
              </a:rPr>
              <a:t>buddhabhatti</a:t>
            </a:r>
            <a:r>
              <a:rPr lang="en-GB" dirty="0">
                <a:hlinkClick r:id="rId6"/>
              </a:rPr>
              <a:t> | Medium</a:t>
            </a:r>
            <a:endParaRPr lang="en-GB" dirty="0"/>
          </a:p>
          <a:p>
            <a:pPr marL="0" indent="0">
              <a:buNone/>
            </a:pPr>
            <a:endParaRPr lang="en-GB" dirty="0"/>
          </a:p>
        </p:txBody>
      </p:sp>
      <p:sp>
        <p:nvSpPr>
          <p:cNvPr id="5" name="TextBox 4">
            <a:extLst>
              <a:ext uri="{FF2B5EF4-FFF2-40B4-BE49-F238E27FC236}">
                <a16:creationId xmlns:a16="http://schemas.microsoft.com/office/drawing/2014/main" id="{1742DD37-F513-9A14-15AB-46FCF945C844}"/>
              </a:ext>
            </a:extLst>
          </p:cNvPr>
          <p:cNvSpPr txBox="1"/>
          <p:nvPr/>
        </p:nvSpPr>
        <p:spPr>
          <a:xfrm>
            <a:off x="2133600" y="-72280"/>
            <a:ext cx="6096000" cy="1015663"/>
          </a:xfrm>
          <a:prstGeom prst="rect">
            <a:avLst/>
          </a:prstGeom>
          <a:noFill/>
        </p:spPr>
        <p:txBody>
          <a:bodyPr wrap="square">
            <a:spAutoFit/>
          </a:bodyPr>
          <a:lstStyle/>
          <a:p>
            <a:pPr algn="ctr"/>
            <a:r>
              <a:rPr lang="en-GB" sz="6000" b="1" dirty="0">
                <a:solidFill>
                  <a:srgbClr val="0070C0"/>
                </a:solidFill>
                <a:latin typeface="+mj-lt"/>
              </a:rPr>
              <a:t>Links</a:t>
            </a:r>
            <a:endParaRPr lang="en-GB" sz="6000" dirty="0">
              <a:latin typeface="+mj-lt"/>
            </a:endParaRPr>
          </a:p>
        </p:txBody>
      </p:sp>
    </p:spTree>
    <p:extLst>
      <p:ext uri="{BB962C8B-B14F-4D97-AF65-F5344CB8AC3E}">
        <p14:creationId xmlns:p14="http://schemas.microsoft.com/office/powerpoint/2010/main" val="3308812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52C7B-8A16-3BB0-7D01-459C7F2CF48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70D607D-B4AB-85E4-BD21-D12F69C9021F}"/>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9C64940C-67E6-C545-FC96-09B7EAA35564}"/>
              </a:ext>
            </a:extLst>
          </p:cNvPr>
          <p:cNvSpPr>
            <a:spLocks noGrp="1"/>
          </p:cNvSpPr>
          <p:nvPr>
            <p:ph type="dt" sz="half" idx="10"/>
          </p:nvPr>
        </p:nvSpPr>
        <p:spPr/>
        <p:txBody>
          <a:bodyPr/>
          <a:lstStyle/>
          <a:p>
            <a:fld id="{1C7F92F1-2240-4EBA-A17D-D1318DD990BE}" type="datetime1">
              <a:rPr lang="en-US" smtClean="0"/>
              <a:t>1/20/2025</a:t>
            </a:fld>
            <a:endParaRPr lang="en-US"/>
          </a:p>
        </p:txBody>
      </p:sp>
      <p:sp>
        <p:nvSpPr>
          <p:cNvPr id="7" name="Footer Placeholder 6">
            <a:extLst>
              <a:ext uri="{FF2B5EF4-FFF2-40B4-BE49-F238E27FC236}">
                <a16:creationId xmlns:a16="http://schemas.microsoft.com/office/drawing/2014/main" id="{F3FB2159-B0CA-CC4D-6DC2-24285474D2CC}"/>
              </a:ext>
            </a:extLst>
          </p:cNvPr>
          <p:cNvSpPr>
            <a:spLocks noGrp="1"/>
          </p:cNvSpPr>
          <p:nvPr>
            <p:ph type="ftr" sz="quarter" idx="11"/>
          </p:nvPr>
        </p:nvSpPr>
        <p:spPr/>
        <p:txBody>
          <a:bodyPr/>
          <a:lstStyle/>
          <a:p>
            <a:r>
              <a:rPr lang="en-US"/>
              <a:t>SSW Data &amp; AI</a:t>
            </a:r>
          </a:p>
        </p:txBody>
      </p:sp>
      <p:sp>
        <p:nvSpPr>
          <p:cNvPr id="8" name="Slide Number Placeholder 7">
            <a:extLst>
              <a:ext uri="{FF2B5EF4-FFF2-40B4-BE49-F238E27FC236}">
                <a16:creationId xmlns:a16="http://schemas.microsoft.com/office/drawing/2014/main" id="{330814A6-F534-A3B4-0EC3-85FFCD40DA87}"/>
              </a:ext>
            </a:extLst>
          </p:cNvPr>
          <p:cNvSpPr>
            <a:spLocks noGrp="1"/>
          </p:cNvSpPr>
          <p:nvPr>
            <p:ph type="sldNum" sz="quarter" idx="12"/>
          </p:nvPr>
        </p:nvSpPr>
        <p:spPr>
          <a:xfrm>
            <a:off x="8423988" y="6377214"/>
            <a:ext cx="2743200" cy="365125"/>
          </a:xfrm>
        </p:spPr>
        <p:txBody>
          <a:bodyPr/>
          <a:lstStyle/>
          <a:p>
            <a:fld id="{C1FF6DA9-008F-8B48-92A6-B652298478BF}" type="slidenum">
              <a:rPr lang="en-US" smtClean="0"/>
              <a:t>22</a:t>
            </a:fld>
            <a:endParaRPr lang="en-US" dirty="0"/>
          </a:p>
        </p:txBody>
      </p:sp>
      <p:sp>
        <p:nvSpPr>
          <p:cNvPr id="9" name="Content Placeholder 8">
            <a:extLst>
              <a:ext uri="{FF2B5EF4-FFF2-40B4-BE49-F238E27FC236}">
                <a16:creationId xmlns:a16="http://schemas.microsoft.com/office/drawing/2014/main" id="{14F7A7A9-6294-852B-F7B9-AEC852E6B712}"/>
              </a:ext>
            </a:extLst>
          </p:cNvPr>
          <p:cNvSpPr>
            <a:spLocks noGrp="1"/>
          </p:cNvSpPr>
          <p:nvPr>
            <p:ph idx="1"/>
          </p:nvPr>
        </p:nvSpPr>
        <p:spPr>
          <a:xfrm>
            <a:off x="559471" y="2421455"/>
            <a:ext cx="10823510" cy="1910925"/>
          </a:xfrm>
        </p:spPr>
        <p:txBody>
          <a:bodyPr>
            <a:noAutofit/>
          </a:bodyPr>
          <a:lstStyle/>
          <a:p>
            <a:pPr marL="0" indent="0" algn="ctr">
              <a:buNone/>
            </a:pPr>
            <a:r>
              <a:rPr lang="en-GB" sz="6000" dirty="0">
                <a:highlight>
                  <a:srgbClr val="00FF00"/>
                </a:highlight>
              </a:rPr>
              <a:t>Day 1</a:t>
            </a:r>
          </a:p>
          <a:p>
            <a:pPr marL="0" indent="0" algn="ctr">
              <a:buNone/>
            </a:pPr>
            <a:r>
              <a:rPr lang="en-GB" sz="6000" dirty="0">
                <a:highlight>
                  <a:srgbClr val="00FF00"/>
                </a:highlight>
              </a:rPr>
              <a:t>Short Break 2 (40 Minutes)</a:t>
            </a:r>
          </a:p>
        </p:txBody>
      </p:sp>
    </p:spTree>
    <p:extLst>
      <p:ext uri="{BB962C8B-B14F-4D97-AF65-F5344CB8AC3E}">
        <p14:creationId xmlns:p14="http://schemas.microsoft.com/office/powerpoint/2010/main" val="2095207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E599C150-3FE3-0DBD-59C2-8C5B379070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78CDAC1-4A30-36A2-AE46-7B6A409742B7}"/>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A1E400F5-BC79-5AFF-80D1-25E99E42ED8A}"/>
              </a:ext>
            </a:extLst>
          </p:cNvPr>
          <p:cNvSpPr>
            <a:spLocks noGrp="1"/>
          </p:cNvSpPr>
          <p:nvPr>
            <p:ph type="dt" sz="half" idx="10"/>
          </p:nvPr>
        </p:nvSpPr>
        <p:spPr/>
        <p:txBody>
          <a:bodyPr/>
          <a:lstStyle/>
          <a:p>
            <a:fld id="{1C7F92F1-2240-4EBA-A17D-D1318DD990BE}" type="datetime1">
              <a:rPr lang="en-US" smtClean="0"/>
              <a:t>1/20/2025</a:t>
            </a:fld>
            <a:endParaRPr lang="en-US"/>
          </a:p>
        </p:txBody>
      </p:sp>
      <p:sp>
        <p:nvSpPr>
          <p:cNvPr id="7" name="Footer Placeholder 6">
            <a:extLst>
              <a:ext uri="{FF2B5EF4-FFF2-40B4-BE49-F238E27FC236}">
                <a16:creationId xmlns:a16="http://schemas.microsoft.com/office/drawing/2014/main" id="{2B440E07-589A-B5BE-DEBB-92FC22B3DBF7}"/>
              </a:ext>
            </a:extLst>
          </p:cNvPr>
          <p:cNvSpPr>
            <a:spLocks noGrp="1"/>
          </p:cNvSpPr>
          <p:nvPr>
            <p:ph type="ftr" sz="quarter" idx="11"/>
          </p:nvPr>
        </p:nvSpPr>
        <p:spPr/>
        <p:txBody>
          <a:bodyPr/>
          <a:lstStyle/>
          <a:p>
            <a:r>
              <a:rPr lang="en-US"/>
              <a:t>SSW Data &amp; AI</a:t>
            </a:r>
          </a:p>
        </p:txBody>
      </p:sp>
      <p:sp>
        <p:nvSpPr>
          <p:cNvPr id="8" name="Slide Number Placeholder 7">
            <a:extLst>
              <a:ext uri="{FF2B5EF4-FFF2-40B4-BE49-F238E27FC236}">
                <a16:creationId xmlns:a16="http://schemas.microsoft.com/office/drawing/2014/main" id="{7DD515E2-27D2-0FDB-5506-C13500EE4DDE}"/>
              </a:ext>
            </a:extLst>
          </p:cNvPr>
          <p:cNvSpPr>
            <a:spLocks noGrp="1"/>
          </p:cNvSpPr>
          <p:nvPr>
            <p:ph type="sldNum" sz="quarter" idx="12"/>
          </p:nvPr>
        </p:nvSpPr>
        <p:spPr>
          <a:xfrm>
            <a:off x="8423988" y="6377214"/>
            <a:ext cx="2743200" cy="365125"/>
          </a:xfrm>
        </p:spPr>
        <p:txBody>
          <a:bodyPr/>
          <a:lstStyle/>
          <a:p>
            <a:fld id="{C1FF6DA9-008F-8B48-92A6-B652298478BF}" type="slidenum">
              <a:rPr lang="en-US" smtClean="0"/>
              <a:t>23</a:t>
            </a:fld>
            <a:endParaRPr lang="en-US" dirty="0"/>
          </a:p>
        </p:txBody>
      </p:sp>
      <p:sp>
        <p:nvSpPr>
          <p:cNvPr id="2" name="Content Placeholder 8">
            <a:extLst>
              <a:ext uri="{FF2B5EF4-FFF2-40B4-BE49-F238E27FC236}">
                <a16:creationId xmlns:a16="http://schemas.microsoft.com/office/drawing/2014/main" id="{12F083B3-B1A6-0EE4-AC0E-1C87C99B1DFD}"/>
              </a:ext>
            </a:extLst>
          </p:cNvPr>
          <p:cNvSpPr txBox="1">
            <a:spLocks/>
          </p:cNvSpPr>
          <p:nvPr/>
        </p:nvSpPr>
        <p:spPr>
          <a:xfrm>
            <a:off x="549775" y="1947829"/>
            <a:ext cx="10823510" cy="1910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6000" dirty="0"/>
              <a:t>Day 1</a:t>
            </a:r>
          </a:p>
          <a:p>
            <a:pPr marL="0" indent="0" algn="ctr">
              <a:buFont typeface="Arial" panose="020B0604020202020204" pitchFamily="34" charset="0"/>
              <a:buNone/>
            </a:pPr>
            <a:r>
              <a:rPr lang="en-GB" sz="6000" dirty="0"/>
              <a:t>Introduction to Azure AI Services </a:t>
            </a:r>
          </a:p>
          <a:p>
            <a:pPr marL="0" indent="0" algn="ctr">
              <a:buFont typeface="Arial" panose="020B0604020202020204" pitchFamily="34" charset="0"/>
              <a:buNone/>
            </a:pPr>
            <a:endParaRPr lang="en-GB" sz="6000" dirty="0"/>
          </a:p>
        </p:txBody>
      </p:sp>
    </p:spTree>
    <p:extLst>
      <p:ext uri="{BB962C8B-B14F-4D97-AF65-F5344CB8AC3E}">
        <p14:creationId xmlns:p14="http://schemas.microsoft.com/office/powerpoint/2010/main" val="476284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normAutofit/>
          </a:bodyPr>
          <a:lstStyle/>
          <a:p>
            <a:r>
              <a:rPr sz="6000" b="1" dirty="0">
                <a:solidFill>
                  <a:srgbClr val="0070C0"/>
                </a:solidFill>
              </a:rPr>
              <a:t>What is Azure AI Search?</a:t>
            </a:r>
          </a:p>
        </p:txBody>
      </p:sp>
      <p:sp>
        <p:nvSpPr>
          <p:cNvPr id="3" name="Content Placeholder 2"/>
          <p:cNvSpPr>
            <a:spLocks noGrp="1"/>
          </p:cNvSpPr>
          <p:nvPr>
            <p:ph idx="1"/>
          </p:nvPr>
        </p:nvSpPr>
        <p:spPr/>
        <p:txBody>
          <a:bodyPr/>
          <a:lstStyle/>
          <a:p>
            <a:endParaRPr dirty="0"/>
          </a:p>
          <a:p>
            <a:r>
              <a:rPr dirty="0"/>
              <a:t>A cloud service that helps find and organize data.</a:t>
            </a:r>
          </a:p>
          <a:p>
            <a:r>
              <a:rPr dirty="0"/>
              <a:t>Provides search features for applications.</a:t>
            </a:r>
          </a:p>
        </p:txBody>
      </p:sp>
      <p:pic>
        <p:nvPicPr>
          <p:cNvPr id="4" name="Picture 3">
            <a:extLst>
              <a:ext uri="{FF2B5EF4-FFF2-40B4-BE49-F238E27FC236}">
                <a16:creationId xmlns:a16="http://schemas.microsoft.com/office/drawing/2014/main" id="{F3E4B393-97AA-384D-9755-8B102E194022}"/>
              </a:ext>
            </a:extLst>
          </p:cNvPr>
          <p:cNvPicPr>
            <a:picLocks noChangeAspect="1"/>
          </p:cNvPicPr>
          <p:nvPr/>
        </p:nvPicPr>
        <p:blipFill>
          <a:blip r:embed="rId2"/>
          <a:stretch>
            <a:fillRect/>
          </a:stretch>
        </p:blipFill>
        <p:spPr>
          <a:xfrm>
            <a:off x="11250707" y="6122894"/>
            <a:ext cx="941293" cy="7351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normAutofit/>
          </a:bodyPr>
          <a:lstStyle/>
          <a:p>
            <a:r>
              <a:rPr sz="6000" b="1" dirty="0">
                <a:solidFill>
                  <a:srgbClr val="0070C0"/>
                </a:solidFill>
              </a:rPr>
              <a:t>Key Features</a:t>
            </a:r>
          </a:p>
        </p:txBody>
      </p:sp>
      <p:sp>
        <p:nvSpPr>
          <p:cNvPr id="3" name="Content Placeholder 2"/>
          <p:cNvSpPr>
            <a:spLocks noGrp="1"/>
          </p:cNvSpPr>
          <p:nvPr>
            <p:ph idx="1"/>
          </p:nvPr>
        </p:nvSpPr>
        <p:spPr/>
        <p:txBody>
          <a:bodyPr/>
          <a:lstStyle/>
          <a:p>
            <a:endParaRPr/>
          </a:p>
          <a:p>
            <a:r>
              <a:t>Search text, images, and documents.</a:t>
            </a:r>
          </a:p>
          <a:p>
            <a:r>
              <a:t>Works with many data types (PDF, Word, Excel).</a:t>
            </a:r>
          </a:p>
          <a:p>
            <a:r>
              <a:t>Uses AI to improve search results.</a:t>
            </a:r>
          </a:p>
        </p:txBody>
      </p:sp>
      <p:pic>
        <p:nvPicPr>
          <p:cNvPr id="4" name="Picture 3">
            <a:extLst>
              <a:ext uri="{FF2B5EF4-FFF2-40B4-BE49-F238E27FC236}">
                <a16:creationId xmlns:a16="http://schemas.microsoft.com/office/drawing/2014/main" id="{8E6EF77A-9365-3865-CC20-A875E2D44388}"/>
              </a:ext>
            </a:extLst>
          </p:cNvPr>
          <p:cNvPicPr>
            <a:picLocks noChangeAspect="1"/>
          </p:cNvPicPr>
          <p:nvPr/>
        </p:nvPicPr>
        <p:blipFill>
          <a:blip r:embed="rId2"/>
          <a:stretch>
            <a:fillRect/>
          </a:stretch>
        </p:blipFill>
        <p:spPr>
          <a:xfrm>
            <a:off x="11250707" y="6122894"/>
            <a:ext cx="941293" cy="73510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normAutofit/>
          </a:bodyPr>
          <a:lstStyle/>
          <a:p>
            <a:r>
              <a:rPr sz="6000" b="1" dirty="0">
                <a:solidFill>
                  <a:srgbClr val="0070C0"/>
                </a:solidFill>
              </a:rPr>
              <a:t>Why Use Azure AI Search</a:t>
            </a:r>
          </a:p>
        </p:txBody>
      </p:sp>
      <p:sp>
        <p:nvSpPr>
          <p:cNvPr id="3" name="Content Placeholder 2"/>
          <p:cNvSpPr>
            <a:spLocks noGrp="1"/>
          </p:cNvSpPr>
          <p:nvPr>
            <p:ph idx="1"/>
          </p:nvPr>
        </p:nvSpPr>
        <p:spPr/>
        <p:txBody>
          <a:bodyPr/>
          <a:lstStyle/>
          <a:p>
            <a:endParaRPr/>
          </a:p>
          <a:p>
            <a:r>
              <a:t>Find information quickly.</a:t>
            </a:r>
          </a:p>
          <a:p>
            <a:r>
              <a:t>Easy to use and set up.</a:t>
            </a:r>
          </a:p>
          <a:p>
            <a:r>
              <a:t>Works well with other Microsoft tools.</a:t>
            </a:r>
          </a:p>
        </p:txBody>
      </p:sp>
      <p:pic>
        <p:nvPicPr>
          <p:cNvPr id="4" name="Picture 3">
            <a:extLst>
              <a:ext uri="{FF2B5EF4-FFF2-40B4-BE49-F238E27FC236}">
                <a16:creationId xmlns:a16="http://schemas.microsoft.com/office/drawing/2014/main" id="{0C141638-B763-D540-11FD-4B52EA59F3AD}"/>
              </a:ext>
            </a:extLst>
          </p:cNvPr>
          <p:cNvPicPr>
            <a:picLocks noChangeAspect="1"/>
          </p:cNvPicPr>
          <p:nvPr/>
        </p:nvPicPr>
        <p:blipFill>
          <a:blip r:embed="rId2"/>
          <a:stretch>
            <a:fillRect/>
          </a:stretch>
        </p:blipFill>
        <p:spPr>
          <a:xfrm>
            <a:off x="11250707" y="6122894"/>
            <a:ext cx="941293" cy="7351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0850"/>
            <a:ext cx="10972800" cy="1143000"/>
          </a:xfrm>
        </p:spPr>
        <p:txBody>
          <a:bodyPr>
            <a:normAutofit/>
          </a:bodyPr>
          <a:lstStyle/>
          <a:p>
            <a:r>
              <a:rPr sz="6000" b="1" dirty="0">
                <a:solidFill>
                  <a:srgbClr val="0070C0"/>
                </a:solidFill>
              </a:rPr>
              <a:t>How It Works</a:t>
            </a:r>
          </a:p>
        </p:txBody>
      </p:sp>
      <p:sp>
        <p:nvSpPr>
          <p:cNvPr id="3" name="Content Placeholder 2"/>
          <p:cNvSpPr>
            <a:spLocks noGrp="1"/>
          </p:cNvSpPr>
          <p:nvPr>
            <p:ph idx="1"/>
          </p:nvPr>
        </p:nvSpPr>
        <p:spPr/>
        <p:txBody>
          <a:bodyPr/>
          <a:lstStyle/>
          <a:p>
            <a:endParaRPr dirty="0"/>
          </a:p>
          <a:p>
            <a:r>
              <a:rPr dirty="0"/>
              <a:t>Step 1: Add your files (PDF, Excel, etc.).</a:t>
            </a:r>
          </a:p>
          <a:p>
            <a:r>
              <a:rPr dirty="0"/>
              <a:t>Step 2: Azure AI processes and organizes the data.</a:t>
            </a:r>
          </a:p>
          <a:p>
            <a:r>
              <a:rPr dirty="0"/>
              <a:t>Step 3: Search and get results quickly.</a:t>
            </a:r>
          </a:p>
        </p:txBody>
      </p:sp>
      <p:pic>
        <p:nvPicPr>
          <p:cNvPr id="4" name="Picture 3">
            <a:extLst>
              <a:ext uri="{FF2B5EF4-FFF2-40B4-BE49-F238E27FC236}">
                <a16:creationId xmlns:a16="http://schemas.microsoft.com/office/drawing/2014/main" id="{C009307A-F444-6699-5144-1D896E13AEB8}"/>
              </a:ext>
            </a:extLst>
          </p:cNvPr>
          <p:cNvPicPr>
            <a:picLocks noChangeAspect="1"/>
          </p:cNvPicPr>
          <p:nvPr/>
        </p:nvPicPr>
        <p:blipFill>
          <a:blip r:embed="rId2"/>
          <a:stretch>
            <a:fillRect/>
          </a:stretch>
        </p:blipFill>
        <p:spPr>
          <a:xfrm>
            <a:off x="11250707" y="6122894"/>
            <a:ext cx="941293" cy="73510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6000" b="1" dirty="0">
                <a:solidFill>
                  <a:srgbClr val="0070C0"/>
                </a:solidFill>
              </a:rPr>
              <a:t>Azure AI Search Workflow</a:t>
            </a:r>
          </a:p>
        </p:txBody>
      </p:sp>
      <p:sp>
        <p:nvSpPr>
          <p:cNvPr id="3" name="Content Placeholder 2"/>
          <p:cNvSpPr>
            <a:spLocks noGrp="1"/>
          </p:cNvSpPr>
          <p:nvPr>
            <p:ph idx="1"/>
          </p:nvPr>
        </p:nvSpPr>
        <p:spPr/>
        <p:txBody>
          <a:bodyPr/>
          <a:lstStyle/>
          <a:p>
            <a:pPr marL="0" indent="0">
              <a:buNone/>
            </a:pPr>
            <a:r>
              <a:rPr dirty="0"/>
              <a:t>1. Data ingestion from sources.</a:t>
            </a:r>
          </a:p>
          <a:p>
            <a:pPr marL="0" indent="0">
              <a:buNone/>
            </a:pPr>
            <a:r>
              <a:rPr dirty="0"/>
              <a:t>2. Indexing with cognitive search.</a:t>
            </a:r>
          </a:p>
          <a:p>
            <a:pPr marL="0" indent="0">
              <a:buNone/>
            </a:pPr>
            <a:r>
              <a:rPr dirty="0"/>
              <a:t>3. Query processing.</a:t>
            </a:r>
          </a:p>
          <a:p>
            <a:pPr marL="0" indent="0">
              <a:buNone/>
            </a:pPr>
            <a:r>
              <a:rPr dirty="0"/>
              <a:t>4. Response generation with Azure OpenAI.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1978"/>
            <a:ext cx="10972800" cy="1143000"/>
          </a:xfrm>
        </p:spPr>
        <p:txBody>
          <a:bodyPr>
            <a:normAutofit/>
          </a:bodyPr>
          <a:lstStyle/>
          <a:p>
            <a:r>
              <a:rPr sz="6000" b="1" dirty="0">
                <a:solidFill>
                  <a:srgbClr val="0070C0"/>
                </a:solidFill>
              </a:rPr>
              <a:t>Common Uses</a:t>
            </a:r>
          </a:p>
        </p:txBody>
      </p:sp>
      <p:sp>
        <p:nvSpPr>
          <p:cNvPr id="3" name="Content Placeholder 2"/>
          <p:cNvSpPr>
            <a:spLocks noGrp="1"/>
          </p:cNvSpPr>
          <p:nvPr>
            <p:ph idx="1"/>
          </p:nvPr>
        </p:nvSpPr>
        <p:spPr/>
        <p:txBody>
          <a:bodyPr/>
          <a:lstStyle/>
          <a:p>
            <a:endParaRPr/>
          </a:p>
          <a:p>
            <a:r>
              <a:t>Online shopping search.</a:t>
            </a:r>
          </a:p>
          <a:p>
            <a:r>
              <a:t>Finding company documents.</a:t>
            </a:r>
          </a:p>
          <a:p>
            <a:r>
              <a:t>Analyzing customer feedback.</a:t>
            </a:r>
          </a:p>
        </p:txBody>
      </p:sp>
      <p:pic>
        <p:nvPicPr>
          <p:cNvPr id="4" name="Picture 3">
            <a:extLst>
              <a:ext uri="{FF2B5EF4-FFF2-40B4-BE49-F238E27FC236}">
                <a16:creationId xmlns:a16="http://schemas.microsoft.com/office/drawing/2014/main" id="{D36D3E79-D778-A18D-3C9E-AF6FF9910BCB}"/>
              </a:ext>
            </a:extLst>
          </p:cNvPr>
          <p:cNvPicPr>
            <a:picLocks noChangeAspect="1"/>
          </p:cNvPicPr>
          <p:nvPr/>
        </p:nvPicPr>
        <p:blipFill>
          <a:blip r:embed="rId2"/>
          <a:stretch>
            <a:fillRect/>
          </a:stretch>
        </p:blipFill>
        <p:spPr>
          <a:xfrm>
            <a:off x="11250707" y="6122894"/>
            <a:ext cx="941293" cy="7351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B7FB313-1902-04E9-EB12-D27328033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BE8E6-CD82-0737-4C42-C534CEDCBF98}"/>
              </a:ext>
            </a:extLst>
          </p:cNvPr>
          <p:cNvSpPr>
            <a:spLocks noGrp="1"/>
          </p:cNvSpPr>
          <p:nvPr>
            <p:ph type="title"/>
          </p:nvPr>
        </p:nvSpPr>
        <p:spPr>
          <a:xfrm>
            <a:off x="1524000" y="274638"/>
            <a:ext cx="8686800" cy="684586"/>
          </a:xfrm>
        </p:spPr>
        <p:txBody>
          <a:bodyPr>
            <a:normAutofit fontScale="90000"/>
          </a:bodyPr>
          <a:lstStyle/>
          <a:p>
            <a:r>
              <a:rPr dirty="0"/>
              <a:t>Day 1: Introduction to Azure AI Services</a:t>
            </a:r>
          </a:p>
        </p:txBody>
      </p:sp>
      <p:sp>
        <p:nvSpPr>
          <p:cNvPr id="3" name="Content Placeholder 2">
            <a:extLst>
              <a:ext uri="{FF2B5EF4-FFF2-40B4-BE49-F238E27FC236}">
                <a16:creationId xmlns:a16="http://schemas.microsoft.com/office/drawing/2014/main" id="{42E1D5E5-7298-3C9E-8F20-25D962D95314}"/>
              </a:ext>
            </a:extLst>
          </p:cNvPr>
          <p:cNvSpPr>
            <a:spLocks noGrp="1"/>
          </p:cNvSpPr>
          <p:nvPr>
            <p:ph idx="1"/>
          </p:nvPr>
        </p:nvSpPr>
        <p:spPr>
          <a:xfrm>
            <a:off x="1900518" y="1166018"/>
            <a:ext cx="8444753" cy="4956876"/>
          </a:xfrm>
        </p:spPr>
        <p:txBody>
          <a:bodyPr>
            <a:noAutofit/>
          </a:bodyPr>
          <a:lstStyle/>
          <a:p>
            <a:pPr marL="0" indent="0">
              <a:buNone/>
            </a:pPr>
            <a:r>
              <a:rPr lang="en-GB" sz="2400" dirty="0"/>
              <a:t>Generative AI with Azure OpenAI</a:t>
            </a:r>
          </a:p>
          <a:p>
            <a:pPr marL="457200" lvl="1" indent="0">
              <a:buNone/>
            </a:pPr>
            <a:r>
              <a:rPr lang="en-GB" dirty="0"/>
              <a:t>- Introduction to Azure OpenAI:</a:t>
            </a:r>
          </a:p>
          <a:p>
            <a:pPr lvl="2"/>
            <a:r>
              <a:rPr lang="en-GB" dirty="0"/>
              <a:t>What is it &amp; How it works</a:t>
            </a:r>
          </a:p>
          <a:p>
            <a:pPr lvl="2"/>
            <a:r>
              <a:rPr lang="en-GB" dirty="0"/>
              <a:t>Benefits and use cases</a:t>
            </a:r>
          </a:p>
          <a:p>
            <a:pPr lvl="2"/>
            <a:r>
              <a:rPr lang="en-GB" dirty="0"/>
              <a:t>Introduction to Tools and SDKs for Generative AI Development</a:t>
            </a:r>
          </a:p>
          <a:p>
            <a:pPr lvl="1">
              <a:buFontTx/>
              <a:buChar char="-"/>
            </a:pPr>
            <a:r>
              <a:rPr lang="en-GB" dirty="0"/>
              <a:t>Hands-on:</a:t>
            </a:r>
          </a:p>
          <a:p>
            <a:pPr lvl="2"/>
            <a:r>
              <a:rPr lang="en-GB" dirty="0"/>
              <a:t>Creating your first Azure OpenAI instance</a:t>
            </a:r>
          </a:p>
          <a:p>
            <a:pPr lvl="2"/>
            <a:r>
              <a:rPr lang="en-GB" dirty="0"/>
              <a:t>Testing Azure OpenAI</a:t>
            </a:r>
          </a:p>
          <a:p>
            <a:pPr lvl="2"/>
            <a:r>
              <a:rPr lang="en-GB" dirty="0"/>
              <a:t>Applying Azure OpenAI to your data</a:t>
            </a:r>
          </a:p>
          <a:p>
            <a:pPr lvl="2"/>
            <a:r>
              <a:rPr lang="en-GB" dirty="0"/>
              <a:t>Customizing Azure OpenAI</a:t>
            </a:r>
          </a:p>
        </p:txBody>
      </p:sp>
      <p:pic>
        <p:nvPicPr>
          <p:cNvPr id="5" name="Picture 4">
            <a:extLst>
              <a:ext uri="{FF2B5EF4-FFF2-40B4-BE49-F238E27FC236}">
                <a16:creationId xmlns:a16="http://schemas.microsoft.com/office/drawing/2014/main" id="{80DFB826-03F5-041E-694B-0F417354C94B}"/>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762C5331-7D02-F155-7BBE-0ED8A1ACF61B}"/>
              </a:ext>
            </a:extLst>
          </p:cNvPr>
          <p:cNvSpPr>
            <a:spLocks noGrp="1"/>
          </p:cNvSpPr>
          <p:nvPr>
            <p:ph type="dt" sz="half" idx="10"/>
          </p:nvPr>
        </p:nvSpPr>
        <p:spPr/>
        <p:txBody>
          <a:bodyPr/>
          <a:lstStyle/>
          <a:p>
            <a:fld id="{15FA84B7-59D7-4324-9754-625126702BEB}" type="datetime1">
              <a:rPr lang="en-US" smtClean="0"/>
              <a:t>1/20/2025</a:t>
            </a:fld>
            <a:endParaRPr lang="en-US" dirty="0"/>
          </a:p>
        </p:txBody>
      </p:sp>
      <p:sp>
        <p:nvSpPr>
          <p:cNvPr id="7" name="Footer Placeholder 6">
            <a:extLst>
              <a:ext uri="{FF2B5EF4-FFF2-40B4-BE49-F238E27FC236}">
                <a16:creationId xmlns:a16="http://schemas.microsoft.com/office/drawing/2014/main" id="{2DEC801F-51E9-D73D-F853-90B073812182}"/>
              </a:ext>
            </a:extLst>
          </p:cNvPr>
          <p:cNvSpPr>
            <a:spLocks noGrp="1"/>
          </p:cNvSpPr>
          <p:nvPr>
            <p:ph type="ftr" sz="quarter" idx="11"/>
          </p:nvPr>
        </p:nvSpPr>
        <p:spPr/>
        <p:txBody>
          <a:bodyPr/>
          <a:lstStyle/>
          <a:p>
            <a:r>
              <a:rPr lang="en-US" dirty="0"/>
              <a:t>SSW Data &amp; AI</a:t>
            </a:r>
          </a:p>
        </p:txBody>
      </p:sp>
      <p:sp>
        <p:nvSpPr>
          <p:cNvPr id="8" name="Slide Number Placeholder 7">
            <a:extLst>
              <a:ext uri="{FF2B5EF4-FFF2-40B4-BE49-F238E27FC236}">
                <a16:creationId xmlns:a16="http://schemas.microsoft.com/office/drawing/2014/main" id="{16FFFE18-CAD2-7293-B0DB-AF897C678760}"/>
              </a:ext>
            </a:extLst>
          </p:cNvPr>
          <p:cNvSpPr>
            <a:spLocks noGrp="1"/>
          </p:cNvSpPr>
          <p:nvPr>
            <p:ph type="sldNum" sz="quarter" idx="12"/>
          </p:nvPr>
        </p:nvSpPr>
        <p:spPr>
          <a:xfrm>
            <a:off x="8330453" y="6359883"/>
            <a:ext cx="2743200" cy="365125"/>
          </a:xfrm>
        </p:spPr>
        <p:txBody>
          <a:bodyPr/>
          <a:lstStyle/>
          <a:p>
            <a:fld id="{C1FF6DA9-008F-8B48-92A6-B652298478BF}" type="slidenum">
              <a:rPr lang="en-US" smtClean="0"/>
              <a:t>3</a:t>
            </a:fld>
            <a:endParaRPr lang="en-US" dirty="0"/>
          </a:p>
        </p:txBody>
      </p:sp>
    </p:spTree>
    <p:extLst>
      <p:ext uri="{BB962C8B-B14F-4D97-AF65-F5344CB8AC3E}">
        <p14:creationId xmlns:p14="http://schemas.microsoft.com/office/powerpoint/2010/main" val="257055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2834"/>
            <a:ext cx="10972800" cy="1143000"/>
          </a:xfrm>
        </p:spPr>
        <p:txBody>
          <a:bodyPr>
            <a:normAutofit/>
          </a:bodyPr>
          <a:lstStyle/>
          <a:p>
            <a:r>
              <a:rPr sz="6000" b="1" dirty="0">
                <a:solidFill>
                  <a:srgbClr val="0070C0"/>
                </a:solidFill>
              </a:rPr>
              <a:t>Getting Started</a:t>
            </a:r>
          </a:p>
        </p:txBody>
      </p:sp>
      <p:sp>
        <p:nvSpPr>
          <p:cNvPr id="3" name="Content Placeholder 2"/>
          <p:cNvSpPr>
            <a:spLocks noGrp="1"/>
          </p:cNvSpPr>
          <p:nvPr>
            <p:ph idx="1"/>
          </p:nvPr>
        </p:nvSpPr>
        <p:spPr/>
        <p:txBody>
          <a:bodyPr/>
          <a:lstStyle/>
          <a:p>
            <a:endParaRPr dirty="0"/>
          </a:p>
          <a:p>
            <a:pPr marL="0" indent="0">
              <a:buNone/>
            </a:pPr>
            <a:r>
              <a:rPr lang="en-GB" dirty="0"/>
              <a:t>1. Create an Azure AI Search Service.</a:t>
            </a:r>
          </a:p>
          <a:p>
            <a:pPr marL="0" indent="0">
              <a:buNone/>
            </a:pPr>
            <a:r>
              <a:rPr lang="en-GB" dirty="0"/>
              <a:t>2. Ingest data sources.</a:t>
            </a:r>
          </a:p>
          <a:p>
            <a:pPr marL="0" indent="0">
              <a:buNone/>
            </a:pPr>
            <a:r>
              <a:rPr lang="en-GB" dirty="0"/>
              <a:t>3. Define indexing strategy.</a:t>
            </a:r>
          </a:p>
          <a:p>
            <a:pPr marL="0" indent="0">
              <a:buNone/>
            </a:pPr>
            <a:r>
              <a:rPr lang="en-GB" dirty="0"/>
              <a:t>4. Implement search in application</a:t>
            </a:r>
          </a:p>
        </p:txBody>
      </p:sp>
      <p:pic>
        <p:nvPicPr>
          <p:cNvPr id="4" name="Picture 3">
            <a:extLst>
              <a:ext uri="{FF2B5EF4-FFF2-40B4-BE49-F238E27FC236}">
                <a16:creationId xmlns:a16="http://schemas.microsoft.com/office/drawing/2014/main" id="{6A114063-E465-ECCF-42C7-E1E7BC3CE212}"/>
              </a:ext>
            </a:extLst>
          </p:cNvPr>
          <p:cNvPicPr>
            <a:picLocks noChangeAspect="1"/>
          </p:cNvPicPr>
          <p:nvPr/>
        </p:nvPicPr>
        <p:blipFill>
          <a:blip r:embed="rId2"/>
          <a:stretch>
            <a:fillRect/>
          </a:stretch>
        </p:blipFill>
        <p:spPr>
          <a:xfrm>
            <a:off x="11250707" y="6122894"/>
            <a:ext cx="941293" cy="73510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GB" b="1" dirty="0">
                <a:solidFill>
                  <a:srgbClr val="0070C0"/>
                </a:solidFill>
              </a:rPr>
              <a:t>Recap</a:t>
            </a:r>
            <a:endParaRPr b="1" dirty="0">
              <a:solidFill>
                <a:srgbClr val="0070C0"/>
              </a:solidFill>
            </a:endParaRPr>
          </a:p>
        </p:txBody>
      </p:sp>
      <p:sp>
        <p:nvSpPr>
          <p:cNvPr id="3" name="Content Placeholder 2"/>
          <p:cNvSpPr>
            <a:spLocks noGrp="1"/>
          </p:cNvSpPr>
          <p:nvPr>
            <p:ph idx="1"/>
          </p:nvPr>
        </p:nvSpPr>
        <p:spPr/>
        <p:txBody>
          <a:bodyPr/>
          <a:lstStyle/>
          <a:p>
            <a:endParaRPr dirty="0"/>
          </a:p>
          <a:p>
            <a:r>
              <a:rPr dirty="0"/>
              <a:t>Azure AI Search helps businesses find information easily.</a:t>
            </a:r>
          </a:p>
          <a:p>
            <a:r>
              <a:rPr dirty="0"/>
              <a:t>It’s simple, fast, and smart.</a:t>
            </a:r>
          </a:p>
        </p:txBody>
      </p:sp>
      <p:pic>
        <p:nvPicPr>
          <p:cNvPr id="4" name="Picture 3">
            <a:extLst>
              <a:ext uri="{FF2B5EF4-FFF2-40B4-BE49-F238E27FC236}">
                <a16:creationId xmlns:a16="http://schemas.microsoft.com/office/drawing/2014/main" id="{DDB6A2A9-037F-4E65-D04F-BDF32324F28C}"/>
              </a:ext>
            </a:extLst>
          </p:cNvPr>
          <p:cNvPicPr>
            <a:picLocks noChangeAspect="1"/>
          </p:cNvPicPr>
          <p:nvPr/>
        </p:nvPicPr>
        <p:blipFill>
          <a:blip r:embed="rId2"/>
          <a:stretch>
            <a:fillRect/>
          </a:stretch>
        </p:blipFill>
        <p:spPr>
          <a:xfrm>
            <a:off x="11250707" y="6122894"/>
            <a:ext cx="941293" cy="73510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6E1E7-0E85-09D9-547D-391C283E2F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AEB9B4-65FA-B8A2-7D12-55DB32391470}"/>
              </a:ext>
            </a:extLst>
          </p:cNvPr>
          <p:cNvSpPr>
            <a:spLocks noGrp="1"/>
          </p:cNvSpPr>
          <p:nvPr>
            <p:ph type="title"/>
          </p:nvPr>
        </p:nvSpPr>
        <p:spPr>
          <a:xfrm>
            <a:off x="1101992" y="498232"/>
            <a:ext cx="9984615" cy="1597228"/>
          </a:xfrm>
        </p:spPr>
        <p:txBody>
          <a:bodyPr>
            <a:normAutofit/>
          </a:bodyPr>
          <a:lstStyle/>
          <a:p>
            <a:r>
              <a:rPr lang="en-GB" sz="6000" b="1" dirty="0">
                <a:solidFill>
                  <a:srgbClr val="0070C0"/>
                </a:solidFill>
              </a:rPr>
              <a:t>Keywords</a:t>
            </a:r>
          </a:p>
        </p:txBody>
      </p:sp>
      <p:sp>
        <p:nvSpPr>
          <p:cNvPr id="6" name="Content Placeholder 5">
            <a:extLst>
              <a:ext uri="{FF2B5EF4-FFF2-40B4-BE49-F238E27FC236}">
                <a16:creationId xmlns:a16="http://schemas.microsoft.com/office/drawing/2014/main" id="{5B179C39-AAEF-6856-DDC0-BD9CC8AEB5CB}"/>
              </a:ext>
            </a:extLst>
          </p:cNvPr>
          <p:cNvSpPr>
            <a:spLocks noGrp="1"/>
          </p:cNvSpPr>
          <p:nvPr>
            <p:ph idx="1"/>
          </p:nvPr>
        </p:nvSpPr>
        <p:spPr>
          <a:xfrm>
            <a:off x="1457325" y="1733551"/>
            <a:ext cx="8226170" cy="4164329"/>
          </a:xfrm>
        </p:spPr>
        <p:txBody>
          <a:bodyPr anchor="t">
            <a:noAutofit/>
          </a:bodyPr>
          <a:lstStyle/>
          <a:p>
            <a:r>
              <a:rPr lang="en-GB" sz="2000" b="1" i="0" dirty="0">
                <a:effectLst/>
              </a:rPr>
              <a:t>Large Language Models (LLMs) : </a:t>
            </a:r>
            <a:r>
              <a:rPr lang="en-GB" sz="2000" i="0" dirty="0">
                <a:effectLst/>
              </a:rPr>
              <a:t>Prebuild model ChatGPT and GPT-4</a:t>
            </a:r>
          </a:p>
          <a:p>
            <a:pPr>
              <a:buFont typeface="Arial" panose="020B0604020202020204" pitchFamily="34" charset="0"/>
              <a:buChar char="•"/>
            </a:pPr>
            <a:r>
              <a:rPr lang="en-GB" sz="2000" b="1" i="0" dirty="0">
                <a:effectLst/>
              </a:rPr>
              <a:t>Token: </a:t>
            </a:r>
            <a:r>
              <a:rPr lang="en-GB" sz="2000" i="0" dirty="0">
                <a:effectLst/>
              </a:rPr>
              <a:t>A token is a piece of text that the model reads or writes.</a:t>
            </a:r>
          </a:p>
          <a:p>
            <a:pPr marL="0" indent="0">
              <a:buNone/>
            </a:pPr>
            <a:r>
              <a:rPr lang="en-GB" sz="2000" dirty="0"/>
              <a:t>              </a:t>
            </a:r>
            <a:r>
              <a:rPr lang="en-GB" sz="2000" i="0" dirty="0">
                <a:effectLst/>
              </a:rPr>
              <a:t> For example, “hello” is one token, and “.” is another token.</a:t>
            </a:r>
          </a:p>
          <a:p>
            <a:pPr>
              <a:buFont typeface="Arial" panose="020B0604020202020204" pitchFamily="34" charset="0"/>
              <a:buChar char="•"/>
            </a:pPr>
            <a:r>
              <a:rPr lang="en-GB" sz="2000" b="1" i="0" dirty="0">
                <a:effectLst/>
              </a:rPr>
              <a:t>Prompt: </a:t>
            </a:r>
            <a:r>
              <a:rPr lang="en-GB" sz="2000" i="0" dirty="0">
                <a:effectLst/>
              </a:rPr>
              <a:t>A prompt is the text that you give to the model as input. </a:t>
            </a:r>
          </a:p>
          <a:p>
            <a:pPr marL="0" indent="0">
              <a:buNone/>
            </a:pPr>
            <a:r>
              <a:rPr lang="en-GB" sz="2000" dirty="0"/>
              <a:t>              </a:t>
            </a:r>
            <a:r>
              <a:rPr lang="en-GB" sz="2000" i="0" dirty="0">
                <a:effectLst/>
              </a:rPr>
              <a:t>For example, “Write a poem about love” is a prompt.</a:t>
            </a:r>
          </a:p>
          <a:p>
            <a:pPr>
              <a:buFont typeface="Arial" panose="020B0604020202020204" pitchFamily="34" charset="0"/>
              <a:buChar char="•"/>
            </a:pPr>
            <a:r>
              <a:rPr lang="en-GB" sz="2000" b="1" i="0" dirty="0">
                <a:effectLst/>
              </a:rPr>
              <a:t>Completion: </a:t>
            </a:r>
            <a:r>
              <a:rPr lang="en-GB" sz="2000" i="0" dirty="0">
                <a:effectLst/>
              </a:rPr>
              <a:t>A completion is the text that the model gives you as output based on the prompt. </a:t>
            </a:r>
          </a:p>
          <a:p>
            <a:pPr marL="0" indent="0">
              <a:buNone/>
            </a:pPr>
            <a:r>
              <a:rPr lang="en-GB" sz="2000" dirty="0"/>
              <a:t>               </a:t>
            </a:r>
            <a:r>
              <a:rPr lang="en-GB" sz="2000" i="0" dirty="0">
                <a:effectLst/>
              </a:rPr>
              <a:t>For example, “Love is a feeling that fills the heart / With joy and warmth and light” is a completion.</a:t>
            </a:r>
          </a:p>
          <a:p>
            <a:pPr marL="0" indent="0">
              <a:buNone/>
            </a:pPr>
            <a:endParaRPr lang="en-GB" sz="1800" b="0" i="0" dirty="0">
              <a:effectLst/>
            </a:endParaRPr>
          </a:p>
          <a:p>
            <a:pPr marL="0" indent="0">
              <a:buNone/>
            </a:pPr>
            <a:br>
              <a:rPr lang="en-GB" sz="1800" dirty="0"/>
            </a:br>
            <a:endParaRPr lang="en-GB" sz="1800" b="1" i="0" dirty="0">
              <a:effectLst/>
            </a:endParaRPr>
          </a:p>
          <a:p>
            <a:pPr marL="0" indent="0">
              <a:buNone/>
            </a:pPr>
            <a:endParaRPr lang="en-GB" sz="1800" b="1" dirty="0"/>
          </a:p>
        </p:txBody>
      </p:sp>
      <p:sp>
        <p:nvSpPr>
          <p:cNvPr id="5" name="Date Placeholder 4">
            <a:extLst>
              <a:ext uri="{FF2B5EF4-FFF2-40B4-BE49-F238E27FC236}">
                <a16:creationId xmlns:a16="http://schemas.microsoft.com/office/drawing/2014/main" id="{E592FCE5-189F-7A74-B514-C2A14FEF2DF4}"/>
              </a:ext>
            </a:extLst>
          </p:cNvPr>
          <p:cNvSpPr>
            <a:spLocks noGrp="1"/>
          </p:cNvSpPr>
          <p:nvPr>
            <p:ph type="dt" sz="half" idx="10"/>
          </p:nvPr>
        </p:nvSpPr>
        <p:spPr>
          <a:xfrm>
            <a:off x="9038322" y="5769864"/>
            <a:ext cx="2315477" cy="365125"/>
          </a:xfrm>
        </p:spPr>
        <p:txBody>
          <a:bodyPr>
            <a:normAutofit/>
          </a:bodyPr>
          <a:lstStyle/>
          <a:p>
            <a:pPr algn="r">
              <a:spcAft>
                <a:spcPts val="600"/>
              </a:spcAft>
            </a:pPr>
            <a:fld id="{DDBF04A3-A20D-4EC7-9866-F75279BEFB24}" type="datetime1">
              <a:rPr lang="en-GB" sz="1150">
                <a:solidFill>
                  <a:srgbClr val="FFFFFF"/>
                </a:solidFill>
              </a:rPr>
              <a:pPr algn="r">
                <a:spcAft>
                  <a:spcPts val="600"/>
                </a:spcAft>
              </a:pPr>
              <a:t>20/01/2025</a:t>
            </a:fld>
            <a:endParaRPr lang="en-GB" sz="1150">
              <a:solidFill>
                <a:srgbClr val="FFFFFF"/>
              </a:solidFill>
            </a:endParaRPr>
          </a:p>
        </p:txBody>
      </p:sp>
      <p:sp>
        <p:nvSpPr>
          <p:cNvPr id="7" name="Slide Number Placeholder 6">
            <a:extLst>
              <a:ext uri="{FF2B5EF4-FFF2-40B4-BE49-F238E27FC236}">
                <a16:creationId xmlns:a16="http://schemas.microsoft.com/office/drawing/2014/main" id="{9961EA8C-13DD-BE56-814A-6ED1FAB775A5}"/>
              </a:ext>
            </a:extLst>
          </p:cNvPr>
          <p:cNvSpPr>
            <a:spLocks noGrp="1"/>
          </p:cNvSpPr>
          <p:nvPr>
            <p:ph type="sldNum" sz="quarter" idx="12"/>
          </p:nvPr>
        </p:nvSpPr>
        <p:spPr>
          <a:xfrm>
            <a:off x="9683496" y="4892040"/>
            <a:ext cx="1673352" cy="1005840"/>
          </a:xfrm>
        </p:spPr>
        <p:txBody>
          <a:bodyPr>
            <a:normAutofit/>
          </a:bodyPr>
          <a:lstStyle/>
          <a:p>
            <a:pPr>
              <a:lnSpc>
                <a:spcPct val="90000"/>
              </a:lnSpc>
              <a:spcAft>
                <a:spcPts val="600"/>
              </a:spcAft>
            </a:pPr>
            <a:fld id="{A50B2703-FD85-4CDF-BB68-14CE774D9DEA}" type="slidenum">
              <a:rPr lang="en-GB" sz="6600">
                <a:solidFill>
                  <a:srgbClr val="FFFFFF"/>
                </a:solidFill>
              </a:rPr>
              <a:pPr>
                <a:lnSpc>
                  <a:spcPct val="90000"/>
                </a:lnSpc>
                <a:spcAft>
                  <a:spcPts val="600"/>
                </a:spcAft>
              </a:pPr>
              <a:t>32</a:t>
            </a:fld>
            <a:endParaRPr lang="en-GB" sz="6600">
              <a:solidFill>
                <a:srgbClr val="FFFFFF"/>
              </a:solidFill>
            </a:endParaRPr>
          </a:p>
        </p:txBody>
      </p:sp>
      <p:pic>
        <p:nvPicPr>
          <p:cNvPr id="2" name="Picture 1">
            <a:extLst>
              <a:ext uri="{FF2B5EF4-FFF2-40B4-BE49-F238E27FC236}">
                <a16:creationId xmlns:a16="http://schemas.microsoft.com/office/drawing/2014/main" id="{4FDAAA9D-1066-6AFD-4E6F-7DE4A4FC1B39}"/>
              </a:ext>
            </a:extLst>
          </p:cNvPr>
          <p:cNvPicPr>
            <a:picLocks noChangeAspect="1"/>
          </p:cNvPicPr>
          <p:nvPr/>
        </p:nvPicPr>
        <p:blipFill>
          <a:blip r:embed="rId2"/>
          <a:stretch>
            <a:fillRect/>
          </a:stretch>
        </p:blipFill>
        <p:spPr>
          <a:xfrm>
            <a:off x="1" y="4638"/>
            <a:ext cx="1327868" cy="765455"/>
          </a:xfrm>
          <a:prstGeom prst="rect">
            <a:avLst/>
          </a:prstGeom>
        </p:spPr>
      </p:pic>
      <p:pic>
        <p:nvPicPr>
          <p:cNvPr id="4" name="Picture 3">
            <a:extLst>
              <a:ext uri="{FF2B5EF4-FFF2-40B4-BE49-F238E27FC236}">
                <a16:creationId xmlns:a16="http://schemas.microsoft.com/office/drawing/2014/main" id="{72FB513C-2E83-FEA5-7FA8-23197577E62C}"/>
              </a:ext>
            </a:extLst>
          </p:cNvPr>
          <p:cNvPicPr>
            <a:picLocks noChangeAspect="1"/>
          </p:cNvPicPr>
          <p:nvPr/>
        </p:nvPicPr>
        <p:blipFill>
          <a:blip r:embed="rId3"/>
          <a:stretch>
            <a:fillRect/>
          </a:stretch>
        </p:blipFill>
        <p:spPr>
          <a:xfrm>
            <a:off x="11550316" y="0"/>
            <a:ext cx="641684" cy="619124"/>
          </a:xfrm>
          <a:prstGeom prst="rect">
            <a:avLst/>
          </a:prstGeom>
        </p:spPr>
      </p:pic>
    </p:spTree>
    <p:extLst>
      <p:ext uri="{BB962C8B-B14F-4D97-AF65-F5344CB8AC3E}">
        <p14:creationId xmlns:p14="http://schemas.microsoft.com/office/powerpoint/2010/main" val="3537371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EEEEE-5483-640D-393A-C440E1F5E2A2}"/>
              </a:ext>
            </a:extLst>
          </p:cNvPr>
          <p:cNvSpPr>
            <a:spLocks noGrp="1"/>
          </p:cNvSpPr>
          <p:nvPr>
            <p:ph type="title"/>
          </p:nvPr>
        </p:nvSpPr>
        <p:spPr>
          <a:xfrm>
            <a:off x="970956" y="623275"/>
            <a:ext cx="9984615" cy="1187502"/>
          </a:xfrm>
        </p:spPr>
        <p:txBody>
          <a:bodyPr>
            <a:normAutofit/>
          </a:bodyPr>
          <a:lstStyle/>
          <a:p>
            <a:r>
              <a:rPr lang="en-GB" sz="6000" b="1" dirty="0">
                <a:solidFill>
                  <a:srgbClr val="0070C0"/>
                </a:solidFill>
              </a:rPr>
              <a:t>Keywords</a:t>
            </a:r>
          </a:p>
        </p:txBody>
      </p:sp>
      <p:sp>
        <p:nvSpPr>
          <p:cNvPr id="6" name="Content Placeholder 5">
            <a:extLst>
              <a:ext uri="{FF2B5EF4-FFF2-40B4-BE49-F238E27FC236}">
                <a16:creationId xmlns:a16="http://schemas.microsoft.com/office/drawing/2014/main" id="{757C414D-C444-F732-4683-1919BC63AEFD}"/>
              </a:ext>
            </a:extLst>
          </p:cNvPr>
          <p:cNvSpPr>
            <a:spLocks noGrp="1"/>
          </p:cNvSpPr>
          <p:nvPr>
            <p:ph idx="1"/>
          </p:nvPr>
        </p:nvSpPr>
        <p:spPr>
          <a:xfrm>
            <a:off x="826135" y="1628775"/>
            <a:ext cx="9775190" cy="2943009"/>
          </a:xfrm>
        </p:spPr>
        <p:txBody>
          <a:bodyPr anchor="t">
            <a:noAutofit/>
          </a:bodyPr>
          <a:lstStyle/>
          <a:p>
            <a:r>
              <a:rPr lang="en-GB" sz="2400" b="1" i="0" dirty="0">
                <a:effectLst/>
              </a:rPr>
              <a:t>Embedding</a:t>
            </a:r>
            <a:r>
              <a:rPr lang="en-GB" sz="2400" b="0" i="0" dirty="0">
                <a:effectLst/>
              </a:rPr>
              <a:t>: An embedding is a number that represents the meaning of the text. Or “a numerical representation of data” Or “a process that represents textual data (such as words or documents) into numeric vector”.</a:t>
            </a:r>
          </a:p>
          <a:p>
            <a:pPr marL="0" indent="0">
              <a:buNone/>
            </a:pPr>
            <a:r>
              <a:rPr lang="en-GB" sz="2400" dirty="0"/>
              <a:t>  </a:t>
            </a:r>
            <a:r>
              <a:rPr lang="en-GB" sz="2400" b="0" i="0" dirty="0">
                <a:effectLst/>
              </a:rPr>
              <a:t> For example, the embedding of “cat” is closer to the embedding of “dog” than to the embedding of “car”. </a:t>
            </a:r>
          </a:p>
          <a:p>
            <a:pPr>
              <a:buFont typeface="Arial" panose="020B0604020202020204" pitchFamily="34" charset="0"/>
              <a:buChar char="•"/>
            </a:pPr>
            <a:r>
              <a:rPr lang="en-GB" sz="2400" b="1" i="0" dirty="0">
                <a:effectLst/>
              </a:rPr>
              <a:t>Temperature</a:t>
            </a:r>
            <a:r>
              <a:rPr lang="en-GB" sz="2400" b="0" i="0" dirty="0">
                <a:effectLst/>
              </a:rPr>
              <a:t>: Temperature is a number that controls how creative or predictable the model’s output is. </a:t>
            </a:r>
          </a:p>
          <a:p>
            <a:pPr marL="0" indent="0">
              <a:buNone/>
            </a:pPr>
            <a:br>
              <a:rPr lang="en-GB" sz="2400" dirty="0"/>
            </a:br>
            <a:br>
              <a:rPr lang="en-GB" sz="2400" dirty="0"/>
            </a:br>
            <a:br>
              <a:rPr lang="en-GB" sz="2400" dirty="0"/>
            </a:br>
            <a:br>
              <a:rPr lang="en-GB" sz="2400" dirty="0"/>
            </a:br>
            <a:endParaRPr lang="en-GB" sz="2400" b="1" i="0" dirty="0">
              <a:effectLst/>
            </a:endParaRPr>
          </a:p>
          <a:p>
            <a:pPr marL="0" indent="0">
              <a:buNone/>
            </a:pPr>
            <a:endParaRPr lang="en-GB" sz="2400" b="1" dirty="0"/>
          </a:p>
        </p:txBody>
      </p:sp>
      <p:sp>
        <p:nvSpPr>
          <p:cNvPr id="5" name="Date Placeholder 4">
            <a:extLst>
              <a:ext uri="{FF2B5EF4-FFF2-40B4-BE49-F238E27FC236}">
                <a16:creationId xmlns:a16="http://schemas.microsoft.com/office/drawing/2014/main" id="{BB87BFD4-3BE4-390A-D928-F6635DC74BA2}"/>
              </a:ext>
            </a:extLst>
          </p:cNvPr>
          <p:cNvSpPr>
            <a:spLocks noGrp="1"/>
          </p:cNvSpPr>
          <p:nvPr>
            <p:ph type="dt" sz="half" idx="10"/>
          </p:nvPr>
        </p:nvSpPr>
        <p:spPr>
          <a:xfrm>
            <a:off x="9038322" y="5769864"/>
            <a:ext cx="2315477" cy="365125"/>
          </a:xfrm>
        </p:spPr>
        <p:txBody>
          <a:bodyPr>
            <a:normAutofit/>
          </a:bodyPr>
          <a:lstStyle/>
          <a:p>
            <a:pPr algn="r">
              <a:spcAft>
                <a:spcPts val="600"/>
              </a:spcAft>
            </a:pPr>
            <a:fld id="{DDBF04A3-A20D-4EC7-9866-F75279BEFB24}" type="datetime1">
              <a:rPr lang="en-GB" sz="1150">
                <a:solidFill>
                  <a:srgbClr val="FFFFFF"/>
                </a:solidFill>
              </a:rPr>
              <a:pPr algn="r">
                <a:spcAft>
                  <a:spcPts val="600"/>
                </a:spcAft>
              </a:pPr>
              <a:t>20/01/2025</a:t>
            </a:fld>
            <a:endParaRPr lang="en-GB" sz="1150">
              <a:solidFill>
                <a:srgbClr val="FFFFFF"/>
              </a:solidFill>
            </a:endParaRPr>
          </a:p>
        </p:txBody>
      </p:sp>
      <p:sp>
        <p:nvSpPr>
          <p:cNvPr id="7" name="Slide Number Placeholder 6">
            <a:extLst>
              <a:ext uri="{FF2B5EF4-FFF2-40B4-BE49-F238E27FC236}">
                <a16:creationId xmlns:a16="http://schemas.microsoft.com/office/drawing/2014/main" id="{1E768F24-9619-9DA6-9F1D-CD3A2886C35C}"/>
              </a:ext>
            </a:extLst>
          </p:cNvPr>
          <p:cNvSpPr>
            <a:spLocks noGrp="1"/>
          </p:cNvSpPr>
          <p:nvPr>
            <p:ph type="sldNum" sz="quarter" idx="12"/>
          </p:nvPr>
        </p:nvSpPr>
        <p:spPr>
          <a:xfrm>
            <a:off x="9683496" y="4892040"/>
            <a:ext cx="1673352" cy="1005840"/>
          </a:xfrm>
        </p:spPr>
        <p:txBody>
          <a:bodyPr>
            <a:normAutofit/>
          </a:bodyPr>
          <a:lstStyle/>
          <a:p>
            <a:pPr>
              <a:lnSpc>
                <a:spcPct val="90000"/>
              </a:lnSpc>
              <a:spcAft>
                <a:spcPts val="600"/>
              </a:spcAft>
            </a:pPr>
            <a:fld id="{A50B2703-FD85-4CDF-BB68-14CE774D9DEA}" type="slidenum">
              <a:rPr lang="en-GB" sz="6600">
                <a:solidFill>
                  <a:srgbClr val="FFFFFF"/>
                </a:solidFill>
              </a:rPr>
              <a:pPr>
                <a:lnSpc>
                  <a:spcPct val="90000"/>
                </a:lnSpc>
                <a:spcAft>
                  <a:spcPts val="600"/>
                </a:spcAft>
              </a:pPr>
              <a:t>33</a:t>
            </a:fld>
            <a:endParaRPr lang="en-GB" sz="6600">
              <a:solidFill>
                <a:srgbClr val="FFFFFF"/>
              </a:solidFill>
            </a:endParaRPr>
          </a:p>
        </p:txBody>
      </p:sp>
      <p:pic>
        <p:nvPicPr>
          <p:cNvPr id="2" name="Picture 1">
            <a:extLst>
              <a:ext uri="{FF2B5EF4-FFF2-40B4-BE49-F238E27FC236}">
                <a16:creationId xmlns:a16="http://schemas.microsoft.com/office/drawing/2014/main" id="{1AD585A6-2DA8-0D6C-CF1F-7EDDF2256F0A}"/>
              </a:ext>
            </a:extLst>
          </p:cNvPr>
          <p:cNvPicPr>
            <a:picLocks noChangeAspect="1"/>
          </p:cNvPicPr>
          <p:nvPr/>
        </p:nvPicPr>
        <p:blipFill>
          <a:blip r:embed="rId2"/>
          <a:stretch>
            <a:fillRect/>
          </a:stretch>
        </p:blipFill>
        <p:spPr>
          <a:xfrm>
            <a:off x="1" y="4638"/>
            <a:ext cx="1327868" cy="765455"/>
          </a:xfrm>
          <a:prstGeom prst="rect">
            <a:avLst/>
          </a:prstGeom>
        </p:spPr>
      </p:pic>
      <p:pic>
        <p:nvPicPr>
          <p:cNvPr id="4" name="Picture 3">
            <a:extLst>
              <a:ext uri="{FF2B5EF4-FFF2-40B4-BE49-F238E27FC236}">
                <a16:creationId xmlns:a16="http://schemas.microsoft.com/office/drawing/2014/main" id="{613CB228-818C-838F-DBCC-EACAF824250D}"/>
              </a:ext>
            </a:extLst>
          </p:cNvPr>
          <p:cNvPicPr>
            <a:picLocks noChangeAspect="1"/>
          </p:cNvPicPr>
          <p:nvPr/>
        </p:nvPicPr>
        <p:blipFill>
          <a:blip r:embed="rId3"/>
          <a:stretch>
            <a:fillRect/>
          </a:stretch>
        </p:blipFill>
        <p:spPr>
          <a:xfrm>
            <a:off x="11550316" y="0"/>
            <a:ext cx="641684" cy="619124"/>
          </a:xfrm>
          <a:prstGeom prst="rect">
            <a:avLst/>
          </a:prstGeom>
        </p:spPr>
      </p:pic>
    </p:spTree>
    <p:extLst>
      <p:ext uri="{BB962C8B-B14F-4D97-AF65-F5344CB8AC3E}">
        <p14:creationId xmlns:p14="http://schemas.microsoft.com/office/powerpoint/2010/main" val="1200178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2E72B-5D27-3EBD-A03B-7E931706E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07D666-5F6F-B03D-BCFB-C9E02BB41FFE}"/>
              </a:ext>
            </a:extLst>
          </p:cNvPr>
          <p:cNvSpPr>
            <a:spLocks noGrp="1"/>
          </p:cNvSpPr>
          <p:nvPr>
            <p:ph type="title"/>
          </p:nvPr>
        </p:nvSpPr>
        <p:spPr>
          <a:xfrm>
            <a:off x="1244991" y="-45575"/>
            <a:ext cx="8232296" cy="1337699"/>
          </a:xfrm>
        </p:spPr>
        <p:txBody>
          <a:bodyPr anchor="b">
            <a:normAutofit/>
          </a:bodyPr>
          <a:lstStyle/>
          <a:p>
            <a:r>
              <a:rPr lang="en-GB" sz="4800" b="1" dirty="0">
                <a:solidFill>
                  <a:srgbClr val="0070C0"/>
                </a:solidFill>
              </a:rPr>
              <a:t>Search Type</a:t>
            </a:r>
            <a:endParaRPr lang="en-GB" sz="4700" b="1" dirty="0"/>
          </a:p>
        </p:txBody>
      </p:sp>
      <p:sp>
        <p:nvSpPr>
          <p:cNvPr id="5" name="Date Placeholder 4">
            <a:extLst>
              <a:ext uri="{FF2B5EF4-FFF2-40B4-BE49-F238E27FC236}">
                <a16:creationId xmlns:a16="http://schemas.microsoft.com/office/drawing/2014/main" id="{3D6B0597-A166-402E-6BFD-49B8076EDA88}"/>
              </a:ext>
            </a:extLst>
          </p:cNvPr>
          <p:cNvSpPr>
            <a:spLocks noGrp="1"/>
          </p:cNvSpPr>
          <p:nvPr>
            <p:ph type="dt" sz="half" idx="10"/>
          </p:nvPr>
        </p:nvSpPr>
        <p:spPr>
          <a:xfrm>
            <a:off x="8972166" y="5769864"/>
            <a:ext cx="2381634"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183C5D7B-A7E3-432A-9D90-C8A3755289FC}" type="datetime1">
              <a:rPr kumimoji="0" lang="en-GB" sz="115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20/01/2025</a:t>
            </a:fld>
            <a:endParaRPr kumimoji="0" lang="en-GB" sz="11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E49B15D-012E-7EE6-37E5-922410BAE467}"/>
              </a:ext>
            </a:extLst>
          </p:cNvPr>
          <p:cNvSpPr>
            <a:spLocks noGrp="1"/>
          </p:cNvSpPr>
          <p:nvPr>
            <p:ph type="sldNum" sz="quarter" idx="12"/>
          </p:nvPr>
        </p:nvSpPr>
        <p:spPr>
          <a:xfrm>
            <a:off x="9683496" y="4892040"/>
            <a:ext cx="1673352" cy="1005840"/>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A50B2703-FD85-4CDF-BB68-14CE774D9DEA}" type="slidenum">
              <a:rPr kumimoji="0" lang="en-GB" sz="66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34</a:t>
            </a:fld>
            <a:endParaRPr kumimoji="0" lang="en-GB" sz="6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0DCAA0B-F6A7-1A01-11AA-D8A3E4BBA2FA}"/>
              </a:ext>
            </a:extLst>
          </p:cNvPr>
          <p:cNvPicPr>
            <a:picLocks noChangeAspect="1"/>
          </p:cNvPicPr>
          <p:nvPr/>
        </p:nvPicPr>
        <p:blipFill>
          <a:blip r:embed="rId2"/>
          <a:stretch>
            <a:fillRect/>
          </a:stretch>
        </p:blipFill>
        <p:spPr>
          <a:xfrm>
            <a:off x="1" y="4638"/>
            <a:ext cx="1327868" cy="765455"/>
          </a:xfrm>
          <a:prstGeom prst="rect">
            <a:avLst/>
          </a:prstGeom>
        </p:spPr>
      </p:pic>
      <p:graphicFrame>
        <p:nvGraphicFramePr>
          <p:cNvPr id="3" name="Table 2">
            <a:extLst>
              <a:ext uri="{FF2B5EF4-FFF2-40B4-BE49-F238E27FC236}">
                <a16:creationId xmlns:a16="http://schemas.microsoft.com/office/drawing/2014/main" id="{9E61F8C9-5322-DB67-AD6F-C9A0A5ECC046}"/>
              </a:ext>
            </a:extLst>
          </p:cNvPr>
          <p:cNvGraphicFramePr>
            <a:graphicFrameLocks noGrp="1"/>
          </p:cNvGraphicFramePr>
          <p:nvPr/>
        </p:nvGraphicFramePr>
        <p:xfrm>
          <a:off x="767159" y="1619580"/>
          <a:ext cx="8362949" cy="4332846"/>
        </p:xfrm>
        <a:graphic>
          <a:graphicData uri="http://schemas.openxmlformats.org/drawingml/2006/table">
            <a:tbl>
              <a:tblPr>
                <a:tableStyleId>{8EC20E35-A176-4012-BC5E-935CFFF8708E}</a:tableStyleId>
              </a:tblPr>
              <a:tblGrid>
                <a:gridCol w="2322117">
                  <a:extLst>
                    <a:ext uri="{9D8B030D-6E8A-4147-A177-3AD203B41FA5}">
                      <a16:colId xmlns:a16="http://schemas.microsoft.com/office/drawing/2014/main" val="4030049770"/>
                    </a:ext>
                  </a:extLst>
                </a:gridCol>
                <a:gridCol w="3535555">
                  <a:extLst>
                    <a:ext uri="{9D8B030D-6E8A-4147-A177-3AD203B41FA5}">
                      <a16:colId xmlns:a16="http://schemas.microsoft.com/office/drawing/2014/main" val="3977992072"/>
                    </a:ext>
                  </a:extLst>
                </a:gridCol>
                <a:gridCol w="2505277">
                  <a:extLst>
                    <a:ext uri="{9D8B030D-6E8A-4147-A177-3AD203B41FA5}">
                      <a16:colId xmlns:a16="http://schemas.microsoft.com/office/drawing/2014/main" val="659788893"/>
                    </a:ext>
                  </a:extLst>
                </a:gridCol>
              </a:tblGrid>
              <a:tr h="500312">
                <a:tc>
                  <a:txBody>
                    <a:bodyPr/>
                    <a:lstStyle/>
                    <a:p>
                      <a:pPr algn="l" fontAlgn="base"/>
                      <a:r>
                        <a:rPr lang="en-GB" sz="2000" b="1" dirty="0">
                          <a:solidFill>
                            <a:srgbClr val="0070C0"/>
                          </a:solidFill>
                          <a:effectLst/>
                        </a:rPr>
                        <a:t>Parameter</a:t>
                      </a:r>
                    </a:p>
                  </a:txBody>
                  <a:tcPr marL="21226" marR="21226" marT="42451" marB="42451" anchor="ctr"/>
                </a:tc>
                <a:tc>
                  <a:txBody>
                    <a:bodyPr/>
                    <a:lstStyle/>
                    <a:p>
                      <a:pPr algn="l" fontAlgn="base"/>
                      <a:r>
                        <a:rPr lang="en-GB" sz="2000" b="1">
                          <a:solidFill>
                            <a:srgbClr val="0070C0"/>
                          </a:solidFill>
                          <a:effectLst/>
                        </a:rPr>
                        <a:t>Definition</a:t>
                      </a:r>
                    </a:p>
                  </a:txBody>
                  <a:tcPr marL="21226" marR="21226" marT="42451" marB="42451" anchor="ctr"/>
                </a:tc>
                <a:tc>
                  <a:txBody>
                    <a:bodyPr/>
                    <a:lstStyle/>
                    <a:p>
                      <a:pPr algn="l" fontAlgn="base"/>
                      <a:r>
                        <a:rPr lang="en-GB" sz="2000" b="1">
                          <a:solidFill>
                            <a:srgbClr val="0070C0"/>
                          </a:solidFill>
                          <a:effectLst/>
                        </a:rPr>
                        <a:t>Example</a:t>
                      </a:r>
                    </a:p>
                  </a:txBody>
                  <a:tcPr marL="21226" marR="21226" marT="42451" marB="42451" anchor="ctr"/>
                </a:tc>
                <a:extLst>
                  <a:ext uri="{0D108BD9-81ED-4DB2-BD59-A6C34878D82A}">
                    <a16:rowId xmlns:a16="http://schemas.microsoft.com/office/drawing/2014/main" val="356797956"/>
                  </a:ext>
                </a:extLst>
              </a:tr>
              <a:tr h="1562279">
                <a:tc>
                  <a:txBody>
                    <a:bodyPr/>
                    <a:lstStyle/>
                    <a:p>
                      <a:pPr algn="l" fontAlgn="base"/>
                      <a:r>
                        <a:rPr lang="en-GB" sz="2000" dirty="0">
                          <a:solidFill>
                            <a:srgbClr val="0070C0"/>
                          </a:solidFill>
                          <a:effectLst/>
                        </a:rPr>
                        <a:t>Keyword</a:t>
                      </a:r>
                    </a:p>
                  </a:txBody>
                  <a:tcPr marL="21226" marR="21226" marT="42451" marB="42451" anchor="ctr"/>
                </a:tc>
                <a:tc>
                  <a:txBody>
                    <a:bodyPr/>
                    <a:lstStyle/>
                    <a:p>
                      <a:pPr algn="l" fontAlgn="base"/>
                      <a:r>
                        <a:rPr lang="en-GB" sz="2000">
                          <a:solidFill>
                            <a:srgbClr val="0070C0"/>
                          </a:solidFill>
                          <a:effectLst/>
                        </a:rPr>
                        <a:t>A word or phrase that matches the content of your documents</a:t>
                      </a:r>
                    </a:p>
                  </a:txBody>
                  <a:tcPr marL="21226" marR="21226" marT="42451" marB="42451" anchor="ctr"/>
                </a:tc>
                <a:tc>
                  <a:txBody>
                    <a:bodyPr/>
                    <a:lstStyle/>
                    <a:p>
                      <a:pPr algn="l" fontAlgn="base"/>
                      <a:r>
                        <a:rPr lang="en-GB" sz="2000">
                          <a:solidFill>
                            <a:srgbClr val="0070C0"/>
                          </a:solidFill>
                          <a:effectLst/>
                        </a:rPr>
                        <a:t>“cat”</a:t>
                      </a:r>
                    </a:p>
                  </a:txBody>
                  <a:tcPr marL="21226" marR="21226" marT="42451" marB="42451" anchor="ctr"/>
                </a:tc>
                <a:extLst>
                  <a:ext uri="{0D108BD9-81ED-4DB2-BD59-A6C34878D82A}">
                    <a16:rowId xmlns:a16="http://schemas.microsoft.com/office/drawing/2014/main" val="3406440250"/>
                  </a:ext>
                </a:extLst>
              </a:tr>
              <a:tr h="2270255">
                <a:tc>
                  <a:txBody>
                    <a:bodyPr/>
                    <a:lstStyle/>
                    <a:p>
                      <a:pPr algn="l" fontAlgn="base"/>
                      <a:r>
                        <a:rPr lang="en-GB" sz="2000" dirty="0">
                          <a:solidFill>
                            <a:srgbClr val="0070C0"/>
                          </a:solidFill>
                          <a:effectLst/>
                        </a:rPr>
                        <a:t>Semantic</a:t>
                      </a:r>
                    </a:p>
                  </a:txBody>
                  <a:tcPr marL="21226" marR="21226" marT="42451" marB="42451" anchor="ctr"/>
                </a:tc>
                <a:tc>
                  <a:txBody>
                    <a:bodyPr/>
                    <a:lstStyle/>
                    <a:p>
                      <a:pPr algn="l" fontAlgn="base"/>
                      <a:r>
                        <a:rPr lang="en-GB" sz="2000" dirty="0">
                          <a:solidFill>
                            <a:srgbClr val="0070C0"/>
                          </a:solidFill>
                          <a:effectLst/>
                        </a:rPr>
                        <a:t>A parameter that enables semantic ranking, captions, and answers for your search queries</a:t>
                      </a:r>
                    </a:p>
                  </a:txBody>
                  <a:tcPr marL="21226" marR="21226" marT="42451" marB="42451" anchor="ctr"/>
                </a:tc>
                <a:tc>
                  <a:txBody>
                    <a:bodyPr/>
                    <a:lstStyle/>
                    <a:p>
                      <a:pPr algn="l" fontAlgn="base"/>
                      <a:r>
                        <a:rPr lang="en-GB" sz="2000" dirty="0">
                          <a:solidFill>
                            <a:srgbClr val="0070C0"/>
                          </a:solidFill>
                          <a:effectLst/>
                        </a:rPr>
                        <a:t>“What is the best pet for me?”</a:t>
                      </a:r>
                    </a:p>
                  </a:txBody>
                  <a:tcPr marL="21226" marR="21226" marT="42451" marB="42451" anchor="ctr"/>
                </a:tc>
                <a:extLst>
                  <a:ext uri="{0D108BD9-81ED-4DB2-BD59-A6C34878D82A}">
                    <a16:rowId xmlns:a16="http://schemas.microsoft.com/office/drawing/2014/main" val="3385874292"/>
                  </a:ext>
                </a:extLst>
              </a:tr>
            </a:tbl>
          </a:graphicData>
        </a:graphic>
      </p:graphicFrame>
      <p:pic>
        <p:nvPicPr>
          <p:cNvPr id="7" name="Picture 6">
            <a:extLst>
              <a:ext uri="{FF2B5EF4-FFF2-40B4-BE49-F238E27FC236}">
                <a16:creationId xmlns:a16="http://schemas.microsoft.com/office/drawing/2014/main" id="{F5134218-679D-67F5-115E-56B92A17C693}"/>
              </a:ext>
            </a:extLst>
          </p:cNvPr>
          <p:cNvPicPr>
            <a:picLocks noChangeAspect="1"/>
          </p:cNvPicPr>
          <p:nvPr/>
        </p:nvPicPr>
        <p:blipFill>
          <a:blip r:embed="rId3"/>
          <a:stretch>
            <a:fillRect/>
          </a:stretch>
        </p:blipFill>
        <p:spPr>
          <a:xfrm>
            <a:off x="11550316" y="0"/>
            <a:ext cx="641684" cy="619124"/>
          </a:xfrm>
          <a:prstGeom prst="rect">
            <a:avLst/>
          </a:prstGeom>
        </p:spPr>
      </p:pic>
    </p:spTree>
    <p:extLst>
      <p:ext uri="{BB962C8B-B14F-4D97-AF65-F5344CB8AC3E}">
        <p14:creationId xmlns:p14="http://schemas.microsoft.com/office/powerpoint/2010/main" val="920285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02E72B-5D27-3EBD-A03B-7E931706E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07D666-5F6F-B03D-BCFB-C9E02BB41FFE}"/>
              </a:ext>
            </a:extLst>
          </p:cNvPr>
          <p:cNvSpPr>
            <a:spLocks noGrp="1"/>
          </p:cNvSpPr>
          <p:nvPr>
            <p:ph type="title"/>
          </p:nvPr>
        </p:nvSpPr>
        <p:spPr>
          <a:xfrm>
            <a:off x="1244991" y="-45575"/>
            <a:ext cx="8232296" cy="1337699"/>
          </a:xfrm>
        </p:spPr>
        <p:txBody>
          <a:bodyPr anchor="b">
            <a:normAutofit/>
          </a:bodyPr>
          <a:lstStyle/>
          <a:p>
            <a:r>
              <a:rPr lang="en-GB" sz="4800" b="1" dirty="0">
                <a:solidFill>
                  <a:srgbClr val="0070C0"/>
                </a:solidFill>
              </a:rPr>
              <a:t>Tips</a:t>
            </a:r>
            <a:endParaRPr lang="en-GB" sz="4700" b="1" dirty="0"/>
          </a:p>
        </p:txBody>
      </p:sp>
      <p:sp>
        <p:nvSpPr>
          <p:cNvPr id="5" name="Date Placeholder 4">
            <a:extLst>
              <a:ext uri="{FF2B5EF4-FFF2-40B4-BE49-F238E27FC236}">
                <a16:creationId xmlns:a16="http://schemas.microsoft.com/office/drawing/2014/main" id="{3D6B0597-A166-402E-6BFD-49B8076EDA88}"/>
              </a:ext>
            </a:extLst>
          </p:cNvPr>
          <p:cNvSpPr>
            <a:spLocks noGrp="1"/>
          </p:cNvSpPr>
          <p:nvPr>
            <p:ph type="dt" sz="half" idx="10"/>
          </p:nvPr>
        </p:nvSpPr>
        <p:spPr>
          <a:xfrm>
            <a:off x="8972166" y="5769864"/>
            <a:ext cx="2381634"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183C5D7B-A7E3-432A-9D90-C8A3755289FC}" type="datetime1">
              <a:rPr kumimoji="0" lang="en-GB" sz="115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20/01/2025</a:t>
            </a:fld>
            <a:endParaRPr kumimoji="0" lang="en-GB" sz="11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E49B15D-012E-7EE6-37E5-922410BAE467}"/>
              </a:ext>
            </a:extLst>
          </p:cNvPr>
          <p:cNvSpPr>
            <a:spLocks noGrp="1"/>
          </p:cNvSpPr>
          <p:nvPr>
            <p:ph type="sldNum" sz="quarter" idx="12"/>
          </p:nvPr>
        </p:nvSpPr>
        <p:spPr>
          <a:xfrm>
            <a:off x="9683496" y="4892040"/>
            <a:ext cx="1673352" cy="1005840"/>
          </a:xfr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A50B2703-FD85-4CDF-BB68-14CE774D9DEA}" type="slidenum">
              <a:rPr kumimoji="0" lang="en-GB" sz="66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35</a:t>
            </a:fld>
            <a:endParaRPr kumimoji="0" lang="en-GB" sz="6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0DCAA0B-F6A7-1A01-11AA-D8A3E4BBA2FA}"/>
              </a:ext>
            </a:extLst>
          </p:cNvPr>
          <p:cNvPicPr>
            <a:picLocks noChangeAspect="1"/>
          </p:cNvPicPr>
          <p:nvPr/>
        </p:nvPicPr>
        <p:blipFill>
          <a:blip r:embed="rId2"/>
          <a:stretch>
            <a:fillRect/>
          </a:stretch>
        </p:blipFill>
        <p:spPr>
          <a:xfrm>
            <a:off x="1" y="4638"/>
            <a:ext cx="1327868" cy="765455"/>
          </a:xfrm>
          <a:prstGeom prst="rect">
            <a:avLst/>
          </a:prstGeom>
        </p:spPr>
      </p:pic>
      <p:sp>
        <p:nvSpPr>
          <p:cNvPr id="3" name="Rectangle 1">
            <a:extLst>
              <a:ext uri="{FF2B5EF4-FFF2-40B4-BE49-F238E27FC236}">
                <a16:creationId xmlns:a16="http://schemas.microsoft.com/office/drawing/2014/main" id="{14AC7BBB-CA94-871F-F346-9A8262880E49}"/>
              </a:ext>
            </a:extLst>
          </p:cNvPr>
          <p:cNvSpPr>
            <a:spLocks noGrp="1" noChangeArrowheads="1"/>
          </p:cNvSpPr>
          <p:nvPr>
            <p:ph idx="1"/>
          </p:nvPr>
        </p:nvSpPr>
        <p:spPr bwMode="auto">
          <a:xfrm>
            <a:off x="6338843" y="1984849"/>
            <a:ext cx="4947445"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dirty="0">
              <a:ln>
                <a:noFill/>
              </a:ln>
              <a:solidFill>
                <a:srgbClr val="0070C0"/>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rgbClr val="0070C0"/>
                </a:solidFill>
                <a:effectLst/>
                <a:latin typeface="+mn-lt"/>
              </a:rPr>
              <a:t>Azure AI Search:</a:t>
            </a:r>
            <a:endParaRPr lang="en-US" altLang="en-US" dirty="0">
              <a:solidFill>
                <a:srgbClr val="0070C0"/>
              </a:solidFill>
              <a:latin typeface="+mn-lt"/>
            </a:endParaRPr>
          </a:p>
          <a:p>
            <a:pPr lvl="1">
              <a:lnSpc>
                <a:spcPct val="100000"/>
              </a:lnSpc>
            </a:pPr>
            <a:r>
              <a:rPr kumimoji="0" lang="en-US" altLang="en-US" i="0" u="none" strike="noStrike" cap="none" normalizeH="0" baseline="0" dirty="0">
                <a:ln>
                  <a:noFill/>
                </a:ln>
                <a:solidFill>
                  <a:srgbClr val="0070C0"/>
                </a:solidFill>
                <a:effectLst/>
                <a:latin typeface="+mn-lt"/>
              </a:rPr>
              <a:t>Select a plan of Semantic Search</a:t>
            </a:r>
            <a:endParaRPr lang="en-US" altLang="en-US" dirty="0">
              <a:solidFill>
                <a:srgbClr val="0070C0"/>
              </a:solidFill>
              <a:latin typeface="+mn-lt"/>
            </a:endParaRPr>
          </a:p>
          <a:p>
            <a:pPr lvl="1">
              <a:lnSpc>
                <a:spcPct val="100000"/>
              </a:lnSpc>
            </a:pPr>
            <a:r>
              <a:rPr lang="en-US" altLang="en-US" dirty="0">
                <a:solidFill>
                  <a:srgbClr val="0070C0"/>
                </a:solidFill>
                <a:latin typeface="+mn-lt"/>
              </a:rPr>
              <a:t>E</a:t>
            </a:r>
            <a:r>
              <a:rPr kumimoji="0" lang="en-US" altLang="en-US" i="0" u="none" strike="noStrike" cap="none" normalizeH="0" baseline="0" dirty="0">
                <a:ln>
                  <a:noFill/>
                </a:ln>
                <a:solidFill>
                  <a:srgbClr val="0070C0"/>
                </a:solidFill>
                <a:effectLst/>
                <a:latin typeface="+mn-lt"/>
              </a:rPr>
              <a:t>nable the service in your Service</a:t>
            </a:r>
          </a:p>
          <a:p>
            <a:pPr lvl="1">
              <a:lnSpc>
                <a:spcPct val="100000"/>
              </a:lnSpc>
            </a:pPr>
            <a:r>
              <a:rPr lang="en-US" altLang="en-US" dirty="0">
                <a:solidFill>
                  <a:srgbClr val="0070C0"/>
                </a:solidFill>
                <a:latin typeface="+mn-lt"/>
              </a:rPr>
              <a:t>Semantic Search</a:t>
            </a:r>
          </a:p>
          <a:p>
            <a:pPr lvl="1">
              <a:lnSpc>
                <a:spcPct val="100000"/>
              </a:lnSpc>
            </a:pPr>
            <a:r>
              <a:rPr kumimoji="0" lang="en-US" altLang="en-US" i="0" u="none" strike="noStrike" cap="none" normalizeH="0" baseline="0" dirty="0">
                <a:ln>
                  <a:noFill/>
                </a:ln>
                <a:solidFill>
                  <a:srgbClr val="0070C0"/>
                </a:solidFill>
                <a:effectLst/>
                <a:latin typeface="+mn-lt"/>
              </a:rPr>
              <a:t>At list Basic Sku</a:t>
            </a:r>
          </a:p>
        </p:txBody>
      </p:sp>
      <p:sp>
        <p:nvSpPr>
          <p:cNvPr id="7" name="Rectangle 1">
            <a:extLst>
              <a:ext uri="{FF2B5EF4-FFF2-40B4-BE49-F238E27FC236}">
                <a16:creationId xmlns:a16="http://schemas.microsoft.com/office/drawing/2014/main" id="{26AEA2D6-F1DE-0E62-1F77-F47A4A1CC3CA}"/>
              </a:ext>
            </a:extLst>
          </p:cNvPr>
          <p:cNvSpPr txBox="1">
            <a:spLocks noChangeArrowheads="1"/>
          </p:cNvSpPr>
          <p:nvPr/>
        </p:nvSpPr>
        <p:spPr bwMode="auto">
          <a:xfrm>
            <a:off x="1109846" y="1749783"/>
            <a:ext cx="4943661"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endParaRPr lang="en-US" altLang="en-US" dirty="0">
              <a:solidFill>
                <a:srgbClr val="0070C0"/>
              </a:solidFill>
              <a:latin typeface="+mn-lt"/>
            </a:endParaRPr>
          </a:p>
          <a:p>
            <a:pPr marL="0" indent="0">
              <a:lnSpc>
                <a:spcPct val="100000"/>
              </a:lnSpc>
              <a:buFontTx/>
              <a:buNone/>
            </a:pPr>
            <a:r>
              <a:rPr lang="en-US" altLang="en-US" dirty="0">
                <a:solidFill>
                  <a:srgbClr val="0070C0"/>
                </a:solidFill>
                <a:latin typeface="+mn-lt"/>
              </a:rPr>
              <a:t>Azure OpenAI:</a:t>
            </a:r>
          </a:p>
          <a:p>
            <a:pPr lvl="1">
              <a:lnSpc>
                <a:spcPct val="100000"/>
              </a:lnSpc>
            </a:pPr>
            <a:r>
              <a:rPr lang="en-US" altLang="en-US" dirty="0">
                <a:solidFill>
                  <a:srgbClr val="0070C0"/>
                </a:solidFill>
                <a:latin typeface="+mn-lt"/>
              </a:rPr>
              <a:t>Wait for some time </a:t>
            </a:r>
          </a:p>
          <a:p>
            <a:pPr lvl="1">
              <a:lnSpc>
                <a:spcPct val="100000"/>
              </a:lnSpc>
            </a:pPr>
            <a:r>
              <a:rPr lang="en-US" altLang="en-US" dirty="0">
                <a:solidFill>
                  <a:srgbClr val="0070C0"/>
                </a:solidFill>
                <a:latin typeface="+mn-lt"/>
              </a:rPr>
              <a:t>Refresh Azure OpenAI</a:t>
            </a:r>
          </a:p>
          <a:p>
            <a:pPr lvl="1">
              <a:lnSpc>
                <a:spcPct val="100000"/>
              </a:lnSpc>
            </a:pPr>
            <a:r>
              <a:rPr lang="en-US" altLang="en-US" dirty="0">
                <a:solidFill>
                  <a:srgbClr val="0070C0"/>
                </a:solidFill>
                <a:latin typeface="+mn-lt"/>
              </a:rPr>
              <a:t>Region </a:t>
            </a:r>
          </a:p>
          <a:p>
            <a:pPr lvl="1">
              <a:lnSpc>
                <a:spcPct val="100000"/>
              </a:lnSpc>
            </a:pPr>
            <a:r>
              <a:rPr lang="en-US" altLang="en-US" dirty="0">
                <a:solidFill>
                  <a:srgbClr val="0070C0"/>
                </a:solidFill>
                <a:latin typeface="+mn-lt"/>
              </a:rPr>
              <a:t>While consuming if you have</a:t>
            </a:r>
          </a:p>
          <a:p>
            <a:pPr marL="457200" lvl="1" indent="0">
              <a:lnSpc>
                <a:spcPct val="100000"/>
              </a:lnSpc>
              <a:buNone/>
            </a:pPr>
            <a:r>
              <a:rPr lang="en-US" altLang="en-US" dirty="0">
                <a:solidFill>
                  <a:srgbClr val="0070C0"/>
                </a:solidFill>
                <a:latin typeface="+mn-lt"/>
              </a:rPr>
              <a:t>OpenAI  ~ 0.28.1 or OpenAI  &gt;=1.0.0</a:t>
            </a:r>
          </a:p>
          <a:p>
            <a:pPr marL="457200" lvl="1" indent="0">
              <a:lnSpc>
                <a:spcPct val="100000"/>
              </a:lnSpc>
              <a:buNone/>
            </a:pPr>
            <a:r>
              <a:rPr lang="en-GB" sz="800" dirty="0">
                <a:hlinkClick r:id="rId3"/>
              </a:rPr>
              <a:t>How to use function calling with Azure OpenAI Service - Azure OpenAI Service | Microsoft Learn</a:t>
            </a:r>
            <a:endParaRPr lang="en-US" altLang="en-US" sz="800" dirty="0">
              <a:solidFill>
                <a:srgbClr val="0070C0"/>
              </a:solidFill>
              <a:latin typeface="+mn-lt"/>
            </a:endParaRPr>
          </a:p>
        </p:txBody>
      </p:sp>
      <p:pic>
        <p:nvPicPr>
          <p:cNvPr id="12" name="Picture 11">
            <a:extLst>
              <a:ext uri="{FF2B5EF4-FFF2-40B4-BE49-F238E27FC236}">
                <a16:creationId xmlns:a16="http://schemas.microsoft.com/office/drawing/2014/main" id="{4DD10DCB-ADCE-9D6A-C855-ACF8929D6E64}"/>
              </a:ext>
            </a:extLst>
          </p:cNvPr>
          <p:cNvPicPr>
            <a:picLocks noChangeAspect="1"/>
          </p:cNvPicPr>
          <p:nvPr/>
        </p:nvPicPr>
        <p:blipFill>
          <a:blip r:embed="rId4"/>
          <a:stretch>
            <a:fillRect/>
          </a:stretch>
        </p:blipFill>
        <p:spPr>
          <a:xfrm>
            <a:off x="6354882" y="1788503"/>
            <a:ext cx="635033" cy="457223"/>
          </a:xfrm>
          <a:prstGeom prst="rect">
            <a:avLst/>
          </a:prstGeom>
        </p:spPr>
      </p:pic>
      <p:pic>
        <p:nvPicPr>
          <p:cNvPr id="9" name="Picture 8">
            <a:extLst>
              <a:ext uri="{FF2B5EF4-FFF2-40B4-BE49-F238E27FC236}">
                <a16:creationId xmlns:a16="http://schemas.microsoft.com/office/drawing/2014/main" id="{DC9B84D9-8071-5FD3-BF9D-953653E532F1}"/>
              </a:ext>
            </a:extLst>
          </p:cNvPr>
          <p:cNvPicPr>
            <a:picLocks noChangeAspect="1"/>
          </p:cNvPicPr>
          <p:nvPr/>
        </p:nvPicPr>
        <p:blipFill>
          <a:blip r:embed="rId5"/>
          <a:stretch>
            <a:fillRect/>
          </a:stretch>
        </p:blipFill>
        <p:spPr>
          <a:xfrm>
            <a:off x="1946030" y="1730964"/>
            <a:ext cx="832827" cy="540850"/>
          </a:xfrm>
          <a:prstGeom prst="rect">
            <a:avLst/>
          </a:prstGeom>
        </p:spPr>
      </p:pic>
    </p:spTree>
    <p:extLst>
      <p:ext uri="{BB962C8B-B14F-4D97-AF65-F5344CB8AC3E}">
        <p14:creationId xmlns:p14="http://schemas.microsoft.com/office/powerpoint/2010/main" val="3833745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40029197-1C8C-0295-6588-F5CF324D40C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11BBEED-2EB9-417C-6C91-E625A2EF7FE0}"/>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A4CF59D7-D5EB-B104-31B4-A8B3822836FD}"/>
              </a:ext>
            </a:extLst>
          </p:cNvPr>
          <p:cNvSpPr>
            <a:spLocks noGrp="1"/>
          </p:cNvSpPr>
          <p:nvPr>
            <p:ph type="dt" sz="half" idx="10"/>
          </p:nvPr>
        </p:nvSpPr>
        <p:spPr/>
        <p:txBody>
          <a:bodyPr/>
          <a:lstStyle/>
          <a:p>
            <a:fld id="{1C7F92F1-2240-4EBA-A17D-D1318DD990BE}" type="datetime1">
              <a:rPr lang="en-US" smtClean="0"/>
              <a:t>1/20/2025</a:t>
            </a:fld>
            <a:endParaRPr lang="en-US"/>
          </a:p>
        </p:txBody>
      </p:sp>
      <p:sp>
        <p:nvSpPr>
          <p:cNvPr id="7" name="Footer Placeholder 6">
            <a:extLst>
              <a:ext uri="{FF2B5EF4-FFF2-40B4-BE49-F238E27FC236}">
                <a16:creationId xmlns:a16="http://schemas.microsoft.com/office/drawing/2014/main" id="{FB32C529-3080-5D94-C8BE-5F821C4ED33C}"/>
              </a:ext>
            </a:extLst>
          </p:cNvPr>
          <p:cNvSpPr>
            <a:spLocks noGrp="1"/>
          </p:cNvSpPr>
          <p:nvPr>
            <p:ph type="ftr" sz="quarter" idx="11"/>
          </p:nvPr>
        </p:nvSpPr>
        <p:spPr/>
        <p:txBody>
          <a:bodyPr/>
          <a:lstStyle/>
          <a:p>
            <a:r>
              <a:rPr lang="en-US"/>
              <a:t>SSW Data &amp; AI</a:t>
            </a:r>
          </a:p>
        </p:txBody>
      </p:sp>
      <p:sp>
        <p:nvSpPr>
          <p:cNvPr id="8" name="Slide Number Placeholder 7">
            <a:extLst>
              <a:ext uri="{FF2B5EF4-FFF2-40B4-BE49-F238E27FC236}">
                <a16:creationId xmlns:a16="http://schemas.microsoft.com/office/drawing/2014/main" id="{90CD4283-4207-0651-E644-50D43A4F3BE5}"/>
              </a:ext>
            </a:extLst>
          </p:cNvPr>
          <p:cNvSpPr>
            <a:spLocks noGrp="1"/>
          </p:cNvSpPr>
          <p:nvPr>
            <p:ph type="sldNum" sz="quarter" idx="12"/>
          </p:nvPr>
        </p:nvSpPr>
        <p:spPr>
          <a:xfrm>
            <a:off x="8423988" y="6377214"/>
            <a:ext cx="2743200" cy="365125"/>
          </a:xfrm>
        </p:spPr>
        <p:txBody>
          <a:bodyPr/>
          <a:lstStyle/>
          <a:p>
            <a:fld id="{C1FF6DA9-008F-8B48-92A6-B652298478BF}" type="slidenum">
              <a:rPr lang="en-US" smtClean="0"/>
              <a:t>36</a:t>
            </a:fld>
            <a:endParaRPr lang="en-US" dirty="0"/>
          </a:p>
        </p:txBody>
      </p:sp>
      <p:sp>
        <p:nvSpPr>
          <p:cNvPr id="9" name="Content Placeholder 8">
            <a:extLst>
              <a:ext uri="{FF2B5EF4-FFF2-40B4-BE49-F238E27FC236}">
                <a16:creationId xmlns:a16="http://schemas.microsoft.com/office/drawing/2014/main" id="{22F41FE8-C6F5-CA4C-692D-68631855A3CE}"/>
              </a:ext>
            </a:extLst>
          </p:cNvPr>
          <p:cNvSpPr>
            <a:spLocks noGrp="1"/>
          </p:cNvSpPr>
          <p:nvPr>
            <p:ph idx="1"/>
          </p:nvPr>
        </p:nvSpPr>
        <p:spPr>
          <a:xfrm>
            <a:off x="559471" y="2421455"/>
            <a:ext cx="10823510" cy="1910925"/>
          </a:xfrm>
        </p:spPr>
        <p:txBody>
          <a:bodyPr>
            <a:noAutofit/>
          </a:bodyPr>
          <a:lstStyle/>
          <a:p>
            <a:pPr marL="0" indent="0" algn="ctr">
              <a:buNone/>
            </a:pPr>
            <a:r>
              <a:rPr lang="en-GB" sz="6000" dirty="0"/>
              <a:t>Day 1 : Demos </a:t>
            </a:r>
          </a:p>
        </p:txBody>
      </p:sp>
    </p:spTree>
    <p:extLst>
      <p:ext uri="{BB962C8B-B14F-4D97-AF65-F5344CB8AC3E}">
        <p14:creationId xmlns:p14="http://schemas.microsoft.com/office/powerpoint/2010/main" val="1125789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2695D41-3D63-E9D7-F784-7598339873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8041" y="1162236"/>
            <a:ext cx="1001591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887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38</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2">
            <a:extLst>
              <a:ext uri="{FF2B5EF4-FFF2-40B4-BE49-F238E27FC236}">
                <a16:creationId xmlns:a16="http://schemas.microsoft.com/office/drawing/2014/main" id="{10A6EFB4-EB70-F5E7-71F2-602F7ADFAED0}"/>
              </a:ext>
            </a:extLst>
          </p:cNvPr>
          <p:cNvSpPr/>
          <p:nvPr/>
        </p:nvSpPr>
        <p:spPr>
          <a:xfrm>
            <a:off x="676534" y="27364"/>
            <a:ext cx="7415414" cy="1138773"/>
          </a:xfrm>
          <a:prstGeom prst="rect">
            <a:avLst/>
          </a:prstGeom>
        </p:spPr>
        <p:txBody>
          <a:bodyPr wrap="square" lIns="0" rIns="0" anchor="b" anchorCtr="0">
            <a:spAutoFit/>
          </a:bodyPr>
          <a:lstStyle/>
          <a:p>
            <a:r>
              <a:rPr lang="en-US" sz="4400" b="1" dirty="0">
                <a:solidFill>
                  <a:schemeClr val="bg1"/>
                </a:solidFill>
                <a:ea typeface="Source Sans Pro Black" panose="020B0803030403020204" pitchFamily="34" charset="0"/>
                <a:cs typeface="Segoe UI" panose="020B0502040204020203" pitchFamily="34" charset="0"/>
              </a:rPr>
              <a:t>DEMO 2</a:t>
            </a:r>
          </a:p>
          <a:p>
            <a:r>
              <a:rPr lang="en-GB" sz="2400" dirty="0">
                <a:solidFill>
                  <a:schemeClr val="bg1"/>
                </a:solidFill>
              </a:rPr>
              <a:t>Knowledgebase Q&amp;A (Blog URL as Knowledge data source)</a:t>
            </a:r>
          </a:p>
        </p:txBody>
      </p:sp>
      <p:sp>
        <p:nvSpPr>
          <p:cNvPr id="80" name="Rectangle: Rounded Corners 79">
            <a:extLst>
              <a:ext uri="{FF2B5EF4-FFF2-40B4-BE49-F238E27FC236}">
                <a16:creationId xmlns:a16="http://schemas.microsoft.com/office/drawing/2014/main" id="{6B080663-E750-CA52-6963-05AA77788DD5}"/>
              </a:ext>
            </a:extLst>
          </p:cNvPr>
          <p:cNvSpPr/>
          <p:nvPr/>
        </p:nvSpPr>
        <p:spPr>
          <a:xfrm>
            <a:off x="5423655" y="1925498"/>
            <a:ext cx="4254366" cy="3301587"/>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81" name="TextBox 80">
            <a:extLst>
              <a:ext uri="{FF2B5EF4-FFF2-40B4-BE49-F238E27FC236}">
                <a16:creationId xmlns:a16="http://schemas.microsoft.com/office/drawing/2014/main" id="{223DB195-E4D5-9C25-99C6-EB311D345436}"/>
              </a:ext>
            </a:extLst>
          </p:cNvPr>
          <p:cNvSpPr txBox="1"/>
          <p:nvPr/>
        </p:nvSpPr>
        <p:spPr>
          <a:xfrm>
            <a:off x="6589380" y="3462846"/>
            <a:ext cx="2749008" cy="369332"/>
          </a:xfrm>
          <a:prstGeom prst="rect">
            <a:avLst/>
          </a:prstGeom>
          <a:noFill/>
        </p:spPr>
        <p:txBody>
          <a:bodyPr wrap="square">
            <a:spAutoFit/>
          </a:bodyPr>
          <a:lstStyle/>
          <a:p>
            <a:pPr algn="l"/>
            <a:r>
              <a:rPr lang="en-GB" dirty="0">
                <a:solidFill>
                  <a:srgbClr val="C00000"/>
                </a:solidFill>
                <a:highlight>
                  <a:srgbClr val="FFFF00"/>
                </a:highlight>
              </a:rPr>
              <a:t>Medium Blogs as </a:t>
            </a:r>
            <a:r>
              <a:rPr lang="en-GB" i="0" dirty="0">
                <a:solidFill>
                  <a:srgbClr val="C00000"/>
                </a:solidFill>
                <a:effectLst/>
                <a:highlight>
                  <a:srgbClr val="FFFF00"/>
                </a:highlight>
              </a:rPr>
              <a:t>data</a:t>
            </a:r>
          </a:p>
        </p:txBody>
      </p:sp>
      <p:pic>
        <p:nvPicPr>
          <p:cNvPr id="82" name="Picture 81">
            <a:extLst>
              <a:ext uri="{FF2B5EF4-FFF2-40B4-BE49-F238E27FC236}">
                <a16:creationId xmlns:a16="http://schemas.microsoft.com/office/drawing/2014/main" id="{AA161445-10F0-94C8-7A1D-98AD14FD02E1}"/>
              </a:ext>
            </a:extLst>
          </p:cNvPr>
          <p:cNvPicPr>
            <a:picLocks noChangeAspect="1"/>
          </p:cNvPicPr>
          <p:nvPr/>
        </p:nvPicPr>
        <p:blipFill>
          <a:blip r:embed="rId3"/>
          <a:stretch>
            <a:fillRect/>
          </a:stretch>
        </p:blipFill>
        <p:spPr>
          <a:xfrm>
            <a:off x="3689229" y="3216402"/>
            <a:ext cx="714201" cy="551659"/>
          </a:xfrm>
          <a:prstGeom prst="rect">
            <a:avLst/>
          </a:prstGeom>
        </p:spPr>
      </p:pic>
      <p:sp>
        <p:nvSpPr>
          <p:cNvPr id="83" name="TextBox 82">
            <a:extLst>
              <a:ext uri="{FF2B5EF4-FFF2-40B4-BE49-F238E27FC236}">
                <a16:creationId xmlns:a16="http://schemas.microsoft.com/office/drawing/2014/main" id="{84A9056A-2800-CA2F-1196-13D8D0800683}"/>
              </a:ext>
            </a:extLst>
          </p:cNvPr>
          <p:cNvSpPr txBox="1"/>
          <p:nvPr/>
        </p:nvSpPr>
        <p:spPr>
          <a:xfrm>
            <a:off x="3359769" y="3768061"/>
            <a:ext cx="1537078" cy="369332"/>
          </a:xfrm>
          <a:prstGeom prst="rect">
            <a:avLst/>
          </a:prstGeom>
          <a:noFill/>
        </p:spPr>
        <p:txBody>
          <a:bodyPr wrap="square" rtlCol="0">
            <a:spAutoFit/>
          </a:bodyPr>
          <a:lstStyle/>
          <a:p>
            <a:r>
              <a:rPr lang="en-GB" dirty="0">
                <a:solidFill>
                  <a:srgbClr val="C00000"/>
                </a:solidFill>
              </a:rPr>
              <a:t>Azure OpenAI</a:t>
            </a:r>
          </a:p>
        </p:txBody>
      </p:sp>
      <p:pic>
        <p:nvPicPr>
          <p:cNvPr id="84" name="Picture 83">
            <a:extLst>
              <a:ext uri="{FF2B5EF4-FFF2-40B4-BE49-F238E27FC236}">
                <a16:creationId xmlns:a16="http://schemas.microsoft.com/office/drawing/2014/main" id="{B6AAA9BD-CC54-A3F9-3ED0-4EBFBCDB8F92}"/>
              </a:ext>
            </a:extLst>
          </p:cNvPr>
          <p:cNvPicPr>
            <a:picLocks noChangeAspect="1"/>
          </p:cNvPicPr>
          <p:nvPr/>
        </p:nvPicPr>
        <p:blipFill>
          <a:blip r:embed="rId4"/>
          <a:stretch>
            <a:fillRect/>
          </a:stretch>
        </p:blipFill>
        <p:spPr>
          <a:xfrm>
            <a:off x="5803578" y="2606188"/>
            <a:ext cx="635033" cy="457223"/>
          </a:xfrm>
          <a:prstGeom prst="rect">
            <a:avLst/>
          </a:prstGeom>
        </p:spPr>
      </p:pic>
      <p:pic>
        <p:nvPicPr>
          <p:cNvPr id="85" name="Graphic 84" descr="Magnifying glass">
            <a:extLst>
              <a:ext uri="{FF2B5EF4-FFF2-40B4-BE49-F238E27FC236}">
                <a16:creationId xmlns:a16="http://schemas.microsoft.com/office/drawing/2014/main" id="{389B73B4-10B6-32A7-8988-BB51BD763D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7955" y="2627601"/>
            <a:ext cx="635033" cy="554293"/>
          </a:xfrm>
          <a:prstGeom prst="rect">
            <a:avLst/>
          </a:prstGeom>
        </p:spPr>
      </p:pic>
      <p:pic>
        <p:nvPicPr>
          <p:cNvPr id="86" name="Graphic 85" descr="Document">
            <a:extLst>
              <a:ext uri="{FF2B5EF4-FFF2-40B4-BE49-F238E27FC236}">
                <a16:creationId xmlns:a16="http://schemas.microsoft.com/office/drawing/2014/main" id="{EAE03564-F815-0700-8390-CAA7B5EB34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7716" y="2475991"/>
            <a:ext cx="1045410" cy="654084"/>
          </a:xfrm>
          <a:prstGeom prst="rect">
            <a:avLst/>
          </a:prstGeom>
        </p:spPr>
      </p:pic>
      <p:pic>
        <p:nvPicPr>
          <p:cNvPr id="87" name="Graphic 86" descr="Document">
            <a:extLst>
              <a:ext uri="{FF2B5EF4-FFF2-40B4-BE49-F238E27FC236}">
                <a16:creationId xmlns:a16="http://schemas.microsoft.com/office/drawing/2014/main" id="{7C5CF570-FBFC-655F-D418-416388C8F0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07572" y="2627601"/>
            <a:ext cx="966267" cy="461169"/>
          </a:xfrm>
          <a:prstGeom prst="rect">
            <a:avLst/>
          </a:prstGeom>
        </p:spPr>
      </p:pic>
      <p:sp>
        <p:nvSpPr>
          <p:cNvPr id="88" name="TextBox 87">
            <a:extLst>
              <a:ext uri="{FF2B5EF4-FFF2-40B4-BE49-F238E27FC236}">
                <a16:creationId xmlns:a16="http://schemas.microsoft.com/office/drawing/2014/main" id="{887E45B4-5842-5B43-72B1-38727C5EF25C}"/>
              </a:ext>
            </a:extLst>
          </p:cNvPr>
          <p:cNvSpPr txBox="1"/>
          <p:nvPr/>
        </p:nvSpPr>
        <p:spPr>
          <a:xfrm>
            <a:off x="7095476" y="2983384"/>
            <a:ext cx="900923" cy="369321"/>
          </a:xfrm>
          <a:prstGeom prst="rect">
            <a:avLst/>
          </a:prstGeom>
          <a:noFill/>
        </p:spPr>
        <p:txBody>
          <a:bodyPr wrap="square" rtlCol="0">
            <a:spAutoFit/>
          </a:bodyPr>
          <a:lstStyle/>
          <a:p>
            <a:r>
              <a:rPr lang="en-GB" dirty="0">
                <a:solidFill>
                  <a:srgbClr val="C00000"/>
                </a:solidFill>
              </a:rPr>
              <a:t>Index</a:t>
            </a:r>
          </a:p>
        </p:txBody>
      </p:sp>
      <p:sp>
        <p:nvSpPr>
          <p:cNvPr id="89" name="TextBox 88">
            <a:extLst>
              <a:ext uri="{FF2B5EF4-FFF2-40B4-BE49-F238E27FC236}">
                <a16:creationId xmlns:a16="http://schemas.microsoft.com/office/drawing/2014/main" id="{298F38C7-1DEE-8A10-B760-24C835B65EC9}"/>
              </a:ext>
            </a:extLst>
          </p:cNvPr>
          <p:cNvSpPr txBox="1"/>
          <p:nvPr/>
        </p:nvSpPr>
        <p:spPr>
          <a:xfrm>
            <a:off x="8235440" y="2987997"/>
            <a:ext cx="2749010" cy="369332"/>
          </a:xfrm>
          <a:prstGeom prst="rect">
            <a:avLst/>
          </a:prstGeom>
          <a:noFill/>
        </p:spPr>
        <p:txBody>
          <a:bodyPr wrap="square" rtlCol="0">
            <a:spAutoFit/>
          </a:bodyPr>
          <a:lstStyle/>
          <a:p>
            <a:r>
              <a:rPr lang="en-GB" dirty="0">
                <a:solidFill>
                  <a:srgbClr val="C00000"/>
                </a:solidFill>
              </a:rPr>
              <a:t>Search</a:t>
            </a:r>
          </a:p>
        </p:txBody>
      </p:sp>
      <p:sp>
        <p:nvSpPr>
          <p:cNvPr id="90" name="TextBox 89">
            <a:extLst>
              <a:ext uri="{FF2B5EF4-FFF2-40B4-BE49-F238E27FC236}">
                <a16:creationId xmlns:a16="http://schemas.microsoft.com/office/drawing/2014/main" id="{DFF441CF-C821-F60C-51FF-0AECAD34FDDC}"/>
              </a:ext>
            </a:extLst>
          </p:cNvPr>
          <p:cNvSpPr txBox="1"/>
          <p:nvPr/>
        </p:nvSpPr>
        <p:spPr>
          <a:xfrm>
            <a:off x="5425727" y="2974510"/>
            <a:ext cx="1667677" cy="369332"/>
          </a:xfrm>
          <a:prstGeom prst="rect">
            <a:avLst/>
          </a:prstGeom>
          <a:noFill/>
        </p:spPr>
        <p:txBody>
          <a:bodyPr wrap="square" rtlCol="0">
            <a:spAutoFit/>
          </a:bodyPr>
          <a:lstStyle/>
          <a:p>
            <a:r>
              <a:rPr lang="en-GB" dirty="0">
                <a:solidFill>
                  <a:srgbClr val="C00000"/>
                </a:solidFill>
              </a:rPr>
              <a:t>Azure AI Search</a:t>
            </a:r>
          </a:p>
        </p:txBody>
      </p:sp>
      <p:pic>
        <p:nvPicPr>
          <p:cNvPr id="91" name="Picture 90">
            <a:extLst>
              <a:ext uri="{FF2B5EF4-FFF2-40B4-BE49-F238E27FC236}">
                <a16:creationId xmlns:a16="http://schemas.microsoft.com/office/drawing/2014/main" id="{318A6531-E1ED-E56A-A980-6BD3E4D6CDF1}"/>
              </a:ext>
            </a:extLst>
          </p:cNvPr>
          <p:cNvPicPr>
            <a:picLocks noChangeAspect="1"/>
          </p:cNvPicPr>
          <p:nvPr/>
        </p:nvPicPr>
        <p:blipFill>
          <a:blip r:embed="rId9"/>
          <a:stretch>
            <a:fillRect/>
          </a:stretch>
        </p:blipFill>
        <p:spPr>
          <a:xfrm>
            <a:off x="5882084" y="3844035"/>
            <a:ext cx="590581" cy="673768"/>
          </a:xfrm>
          <a:prstGeom prst="rect">
            <a:avLst/>
          </a:prstGeom>
        </p:spPr>
      </p:pic>
      <p:sp>
        <p:nvSpPr>
          <p:cNvPr id="92" name="TextBox 91">
            <a:extLst>
              <a:ext uri="{FF2B5EF4-FFF2-40B4-BE49-F238E27FC236}">
                <a16:creationId xmlns:a16="http://schemas.microsoft.com/office/drawing/2014/main" id="{C69EDE33-2D71-5AD6-5901-8546501A8DCB}"/>
              </a:ext>
            </a:extLst>
          </p:cNvPr>
          <p:cNvSpPr txBox="1"/>
          <p:nvPr/>
        </p:nvSpPr>
        <p:spPr>
          <a:xfrm>
            <a:off x="5606393" y="4480770"/>
            <a:ext cx="4324229" cy="646331"/>
          </a:xfrm>
          <a:prstGeom prst="rect">
            <a:avLst/>
          </a:prstGeom>
          <a:noFill/>
        </p:spPr>
        <p:txBody>
          <a:bodyPr wrap="square" rtlCol="0">
            <a:spAutoFit/>
          </a:bodyPr>
          <a:lstStyle/>
          <a:p>
            <a:r>
              <a:rPr lang="en-GB" dirty="0">
                <a:solidFill>
                  <a:srgbClr val="C00000"/>
                </a:solidFill>
              </a:rPr>
              <a:t>Internal Knowledge </a:t>
            </a:r>
          </a:p>
          <a:p>
            <a:r>
              <a:rPr lang="en-GB" dirty="0">
                <a:solidFill>
                  <a:srgbClr val="C00000"/>
                </a:solidFill>
              </a:rPr>
              <a:t>based Data</a:t>
            </a:r>
          </a:p>
        </p:txBody>
      </p:sp>
      <p:cxnSp>
        <p:nvCxnSpPr>
          <p:cNvPr id="93" name="Straight Arrow Connector 92">
            <a:extLst>
              <a:ext uri="{FF2B5EF4-FFF2-40B4-BE49-F238E27FC236}">
                <a16:creationId xmlns:a16="http://schemas.microsoft.com/office/drawing/2014/main" id="{A5291C40-2BDD-AE8F-F9BB-230884CE94D8}"/>
              </a:ext>
            </a:extLst>
          </p:cNvPr>
          <p:cNvCxnSpPr>
            <a:cxnSpLocks/>
          </p:cNvCxnSpPr>
          <p:nvPr/>
        </p:nvCxnSpPr>
        <p:spPr>
          <a:xfrm flipV="1">
            <a:off x="6535116" y="2888373"/>
            <a:ext cx="682366" cy="462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9D76735-E4E3-74EC-6595-762F5ABB58D7}"/>
              </a:ext>
            </a:extLst>
          </p:cNvPr>
          <p:cNvCxnSpPr>
            <a:cxnSpLocks/>
          </p:cNvCxnSpPr>
          <p:nvPr/>
        </p:nvCxnSpPr>
        <p:spPr>
          <a:xfrm flipV="1">
            <a:off x="7672162" y="2847044"/>
            <a:ext cx="682366" cy="462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5ED2A09F-1119-2EF6-4A16-8E67998728DB}"/>
              </a:ext>
            </a:extLst>
          </p:cNvPr>
          <p:cNvPicPr>
            <a:picLocks noChangeAspect="1"/>
          </p:cNvPicPr>
          <p:nvPr/>
        </p:nvPicPr>
        <p:blipFill>
          <a:blip r:embed="rId10"/>
          <a:stretch>
            <a:fillRect/>
          </a:stretch>
        </p:blipFill>
        <p:spPr>
          <a:xfrm>
            <a:off x="2236775" y="3247189"/>
            <a:ext cx="520727" cy="508026"/>
          </a:xfrm>
          <a:prstGeom prst="rect">
            <a:avLst/>
          </a:prstGeom>
        </p:spPr>
      </p:pic>
      <p:sp>
        <p:nvSpPr>
          <p:cNvPr id="96" name="TextBox 95">
            <a:extLst>
              <a:ext uri="{FF2B5EF4-FFF2-40B4-BE49-F238E27FC236}">
                <a16:creationId xmlns:a16="http://schemas.microsoft.com/office/drawing/2014/main" id="{60CF1EA9-8B66-4D7B-5BDB-D99A811C1EC2}"/>
              </a:ext>
            </a:extLst>
          </p:cNvPr>
          <p:cNvSpPr txBox="1"/>
          <p:nvPr/>
        </p:nvSpPr>
        <p:spPr>
          <a:xfrm>
            <a:off x="1734542" y="3697971"/>
            <a:ext cx="1474951" cy="646331"/>
          </a:xfrm>
          <a:prstGeom prst="rect">
            <a:avLst/>
          </a:prstGeom>
          <a:noFill/>
        </p:spPr>
        <p:txBody>
          <a:bodyPr wrap="square">
            <a:spAutoFit/>
          </a:bodyPr>
          <a:lstStyle/>
          <a:p>
            <a:pPr algn="ctr"/>
            <a:r>
              <a:rPr lang="en-GB" dirty="0">
                <a:solidFill>
                  <a:srgbClr val="C00000"/>
                </a:solidFill>
              </a:rPr>
              <a:t>Web App</a:t>
            </a:r>
          </a:p>
          <a:p>
            <a:pPr algn="ctr"/>
            <a:r>
              <a:rPr lang="en-GB" dirty="0">
                <a:solidFill>
                  <a:srgbClr val="C00000"/>
                </a:solidFill>
              </a:rPr>
              <a:t>(Chat BOT)</a:t>
            </a:r>
          </a:p>
        </p:txBody>
      </p:sp>
      <p:pic>
        <p:nvPicPr>
          <p:cNvPr id="97" name="Picture 96">
            <a:extLst>
              <a:ext uri="{FF2B5EF4-FFF2-40B4-BE49-F238E27FC236}">
                <a16:creationId xmlns:a16="http://schemas.microsoft.com/office/drawing/2014/main" id="{9887FB5F-4D35-067F-2D29-8A7CD254F714}"/>
              </a:ext>
            </a:extLst>
          </p:cNvPr>
          <p:cNvPicPr>
            <a:picLocks noChangeAspect="1"/>
          </p:cNvPicPr>
          <p:nvPr/>
        </p:nvPicPr>
        <p:blipFill>
          <a:blip r:embed="rId11"/>
          <a:stretch>
            <a:fillRect/>
          </a:stretch>
        </p:blipFill>
        <p:spPr>
          <a:xfrm>
            <a:off x="2164616" y="1853991"/>
            <a:ext cx="635033" cy="800806"/>
          </a:xfrm>
          <a:prstGeom prst="rect">
            <a:avLst/>
          </a:prstGeom>
        </p:spPr>
      </p:pic>
      <p:cxnSp>
        <p:nvCxnSpPr>
          <p:cNvPr id="98" name="Straight Arrow Connector 97">
            <a:extLst>
              <a:ext uri="{FF2B5EF4-FFF2-40B4-BE49-F238E27FC236}">
                <a16:creationId xmlns:a16="http://schemas.microsoft.com/office/drawing/2014/main" id="{2C33968E-16E3-110D-194F-5052483C0DA6}"/>
              </a:ext>
            </a:extLst>
          </p:cNvPr>
          <p:cNvCxnSpPr>
            <a:cxnSpLocks/>
          </p:cNvCxnSpPr>
          <p:nvPr/>
        </p:nvCxnSpPr>
        <p:spPr>
          <a:xfrm flipV="1">
            <a:off x="2472017" y="2678772"/>
            <a:ext cx="0" cy="520466"/>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B87E41C-F4E2-69E0-D44B-C8EE912F7ABB}"/>
              </a:ext>
            </a:extLst>
          </p:cNvPr>
          <p:cNvSpPr txBox="1"/>
          <p:nvPr/>
        </p:nvSpPr>
        <p:spPr>
          <a:xfrm>
            <a:off x="988733" y="2728684"/>
            <a:ext cx="1427689" cy="523220"/>
          </a:xfrm>
          <a:prstGeom prst="rect">
            <a:avLst/>
          </a:prstGeom>
          <a:noFill/>
        </p:spPr>
        <p:txBody>
          <a:bodyPr wrap="square" rtlCol="0">
            <a:spAutoFit/>
          </a:bodyPr>
          <a:lstStyle/>
          <a:p>
            <a:r>
              <a:rPr lang="en-GB" sz="1400" dirty="0">
                <a:solidFill>
                  <a:srgbClr val="C00000"/>
                </a:solidFill>
                <a:highlight>
                  <a:srgbClr val="FFFF00"/>
                </a:highlight>
              </a:rPr>
              <a:t>User Query:</a:t>
            </a:r>
          </a:p>
          <a:p>
            <a:r>
              <a:rPr lang="en-GB" sz="1400" dirty="0">
                <a:solidFill>
                  <a:srgbClr val="C00000"/>
                </a:solidFill>
              </a:rPr>
              <a:t>“What is  ADF?</a:t>
            </a:r>
          </a:p>
        </p:txBody>
      </p:sp>
      <p:sp>
        <p:nvSpPr>
          <p:cNvPr id="100" name="TextBox 99">
            <a:extLst>
              <a:ext uri="{FF2B5EF4-FFF2-40B4-BE49-F238E27FC236}">
                <a16:creationId xmlns:a16="http://schemas.microsoft.com/office/drawing/2014/main" id="{A88AE5D2-FB72-A80F-81CC-63F8F82383D2}"/>
              </a:ext>
            </a:extLst>
          </p:cNvPr>
          <p:cNvSpPr txBox="1"/>
          <p:nvPr/>
        </p:nvSpPr>
        <p:spPr>
          <a:xfrm>
            <a:off x="4336098" y="2782900"/>
            <a:ext cx="1138287" cy="523220"/>
          </a:xfrm>
          <a:prstGeom prst="rect">
            <a:avLst/>
          </a:prstGeom>
          <a:noFill/>
        </p:spPr>
        <p:txBody>
          <a:bodyPr wrap="square" rtlCol="0">
            <a:spAutoFit/>
          </a:bodyPr>
          <a:lstStyle/>
          <a:p>
            <a:r>
              <a:rPr lang="en-GB" sz="1400" dirty="0">
                <a:solidFill>
                  <a:srgbClr val="C00000"/>
                </a:solidFill>
                <a:highlight>
                  <a:srgbClr val="FFFF00"/>
                </a:highlight>
              </a:rPr>
              <a:t>Response</a:t>
            </a:r>
          </a:p>
          <a:p>
            <a:r>
              <a:rPr lang="en-GB" sz="1400" dirty="0">
                <a:solidFill>
                  <a:srgbClr val="C00000"/>
                </a:solidFill>
              </a:rPr>
              <a:t>“ADF is ….”</a:t>
            </a:r>
          </a:p>
        </p:txBody>
      </p:sp>
      <p:cxnSp>
        <p:nvCxnSpPr>
          <p:cNvPr id="101" name="Straight Arrow Connector 100">
            <a:extLst>
              <a:ext uri="{FF2B5EF4-FFF2-40B4-BE49-F238E27FC236}">
                <a16:creationId xmlns:a16="http://schemas.microsoft.com/office/drawing/2014/main" id="{FE5DC9A1-51A8-8844-024B-BD18EC1F5D57}"/>
              </a:ext>
            </a:extLst>
          </p:cNvPr>
          <p:cNvCxnSpPr>
            <a:cxnSpLocks/>
          </p:cNvCxnSpPr>
          <p:nvPr/>
        </p:nvCxnSpPr>
        <p:spPr>
          <a:xfrm flipH="1">
            <a:off x="4429788" y="3461296"/>
            <a:ext cx="943992" cy="3093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8A2EE16-1FF2-78D7-2906-54B160E872EF}"/>
              </a:ext>
            </a:extLst>
          </p:cNvPr>
          <p:cNvCxnSpPr>
            <a:cxnSpLocks/>
          </p:cNvCxnSpPr>
          <p:nvPr/>
        </p:nvCxnSpPr>
        <p:spPr>
          <a:xfrm flipV="1">
            <a:off x="4480004" y="3571769"/>
            <a:ext cx="901504" cy="1800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1C2C2117-46CC-94F7-D1B5-1F9B64BBC72A}"/>
              </a:ext>
            </a:extLst>
          </p:cNvPr>
          <p:cNvPicPr>
            <a:picLocks noChangeAspect="1"/>
          </p:cNvPicPr>
          <p:nvPr/>
        </p:nvPicPr>
        <p:blipFill>
          <a:blip r:embed="rId12"/>
          <a:stretch>
            <a:fillRect/>
          </a:stretch>
        </p:blipFill>
        <p:spPr>
          <a:xfrm>
            <a:off x="7756390" y="3881067"/>
            <a:ext cx="2429214" cy="2248214"/>
          </a:xfrm>
          <a:prstGeom prst="rect">
            <a:avLst/>
          </a:prstGeom>
        </p:spPr>
      </p:pic>
      <p:cxnSp>
        <p:nvCxnSpPr>
          <p:cNvPr id="104" name="Straight Arrow Connector 103">
            <a:extLst>
              <a:ext uri="{FF2B5EF4-FFF2-40B4-BE49-F238E27FC236}">
                <a16:creationId xmlns:a16="http://schemas.microsoft.com/office/drawing/2014/main" id="{E3A8F6DD-44DD-C095-C9F3-815FB4215C6F}"/>
              </a:ext>
            </a:extLst>
          </p:cNvPr>
          <p:cNvCxnSpPr>
            <a:cxnSpLocks/>
          </p:cNvCxnSpPr>
          <p:nvPr/>
        </p:nvCxnSpPr>
        <p:spPr>
          <a:xfrm flipH="1">
            <a:off x="2699196" y="3458290"/>
            <a:ext cx="943992" cy="3093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C119B6C-8B07-6060-D0AF-37F96D406DC3}"/>
              </a:ext>
            </a:extLst>
          </p:cNvPr>
          <p:cNvCxnSpPr>
            <a:cxnSpLocks/>
          </p:cNvCxnSpPr>
          <p:nvPr/>
        </p:nvCxnSpPr>
        <p:spPr>
          <a:xfrm flipV="1">
            <a:off x="2752488" y="3567289"/>
            <a:ext cx="901504" cy="1800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3ED9CB5E-B87A-FD27-7565-360AFD55C7DA}"/>
              </a:ext>
            </a:extLst>
          </p:cNvPr>
          <p:cNvSpPr txBox="1"/>
          <p:nvPr/>
        </p:nvSpPr>
        <p:spPr>
          <a:xfrm>
            <a:off x="4569091" y="6411101"/>
            <a:ext cx="2074604" cy="369332"/>
          </a:xfrm>
          <a:prstGeom prst="rect">
            <a:avLst/>
          </a:prstGeom>
          <a:noFill/>
        </p:spPr>
        <p:txBody>
          <a:bodyPr wrap="square" rtlCol="0">
            <a:spAutoFit/>
          </a:bodyPr>
          <a:lstStyle/>
          <a:p>
            <a:r>
              <a:rPr lang="en-GB" dirty="0">
                <a:solidFill>
                  <a:srgbClr val="C00000"/>
                </a:solidFill>
              </a:rPr>
              <a:t>Developer as Alpa</a:t>
            </a:r>
          </a:p>
        </p:txBody>
      </p:sp>
      <p:sp>
        <p:nvSpPr>
          <p:cNvPr id="107" name="Arrow: Left-Right 106">
            <a:extLst>
              <a:ext uri="{FF2B5EF4-FFF2-40B4-BE49-F238E27FC236}">
                <a16:creationId xmlns:a16="http://schemas.microsoft.com/office/drawing/2014/main" id="{B987E1EF-0AD9-DF32-E514-FD7F0A9873EA}"/>
              </a:ext>
            </a:extLst>
          </p:cNvPr>
          <p:cNvSpPr/>
          <p:nvPr/>
        </p:nvSpPr>
        <p:spPr>
          <a:xfrm>
            <a:off x="1212776" y="5922722"/>
            <a:ext cx="6246643" cy="38415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cxnSp>
        <p:nvCxnSpPr>
          <p:cNvPr id="108" name="Straight Arrow Connector 107">
            <a:extLst>
              <a:ext uri="{FF2B5EF4-FFF2-40B4-BE49-F238E27FC236}">
                <a16:creationId xmlns:a16="http://schemas.microsoft.com/office/drawing/2014/main" id="{67FC2BA8-F8AF-4DE8-F1DA-C116D9C67C3F}"/>
              </a:ext>
            </a:extLst>
          </p:cNvPr>
          <p:cNvCxnSpPr>
            <a:cxnSpLocks/>
            <a:endCxn id="96" idx="2"/>
          </p:cNvCxnSpPr>
          <p:nvPr/>
        </p:nvCxnSpPr>
        <p:spPr>
          <a:xfrm flipH="1" flipV="1">
            <a:off x="2472018" y="4344302"/>
            <a:ext cx="25120" cy="1621750"/>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04569840-7D68-377B-F0A0-10E3814DBBB5}"/>
              </a:ext>
            </a:extLst>
          </p:cNvPr>
          <p:cNvPicPr>
            <a:picLocks noChangeAspect="1"/>
          </p:cNvPicPr>
          <p:nvPr/>
        </p:nvPicPr>
        <p:blipFill>
          <a:blip r:embed="rId11"/>
          <a:stretch>
            <a:fillRect/>
          </a:stretch>
        </p:blipFill>
        <p:spPr>
          <a:xfrm>
            <a:off x="5047124" y="5563207"/>
            <a:ext cx="635033" cy="800806"/>
          </a:xfrm>
          <a:prstGeom prst="rect">
            <a:avLst/>
          </a:prstGeom>
        </p:spPr>
      </p:pic>
      <p:cxnSp>
        <p:nvCxnSpPr>
          <p:cNvPr id="110" name="Straight Arrow Connector 109">
            <a:extLst>
              <a:ext uri="{FF2B5EF4-FFF2-40B4-BE49-F238E27FC236}">
                <a16:creationId xmlns:a16="http://schemas.microsoft.com/office/drawing/2014/main" id="{D02F3704-7D05-790A-320B-AABBAF8995CC}"/>
              </a:ext>
            </a:extLst>
          </p:cNvPr>
          <p:cNvCxnSpPr>
            <a:cxnSpLocks/>
            <a:endCxn id="83" idx="2"/>
          </p:cNvCxnSpPr>
          <p:nvPr/>
        </p:nvCxnSpPr>
        <p:spPr>
          <a:xfrm flipV="1">
            <a:off x="4128308" y="4137393"/>
            <a:ext cx="0" cy="1828659"/>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163DDD4-5A63-8EAB-D89C-08D340AF7A96}"/>
              </a:ext>
            </a:extLst>
          </p:cNvPr>
          <p:cNvCxnSpPr>
            <a:cxnSpLocks/>
          </p:cNvCxnSpPr>
          <p:nvPr/>
        </p:nvCxnSpPr>
        <p:spPr>
          <a:xfrm flipV="1">
            <a:off x="6369600" y="5325197"/>
            <a:ext cx="0" cy="640855"/>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0F27E2A-D42A-851B-0473-3ED9DB6BECCF}"/>
              </a:ext>
            </a:extLst>
          </p:cNvPr>
          <p:cNvCxnSpPr>
            <a:cxnSpLocks/>
          </p:cNvCxnSpPr>
          <p:nvPr/>
        </p:nvCxnSpPr>
        <p:spPr>
          <a:xfrm>
            <a:off x="6169654" y="3381861"/>
            <a:ext cx="7721" cy="42428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5103D4A8-C56A-7363-2D9B-E68E07776BD9}"/>
              </a:ext>
            </a:extLst>
          </p:cNvPr>
          <p:cNvSpPr txBox="1"/>
          <p:nvPr/>
        </p:nvSpPr>
        <p:spPr>
          <a:xfrm>
            <a:off x="2204039" y="1559657"/>
            <a:ext cx="3055853" cy="369332"/>
          </a:xfrm>
          <a:prstGeom prst="rect">
            <a:avLst/>
          </a:prstGeom>
          <a:noFill/>
        </p:spPr>
        <p:txBody>
          <a:bodyPr wrap="square" rtlCol="0">
            <a:spAutoFit/>
          </a:bodyPr>
          <a:lstStyle/>
          <a:p>
            <a:r>
              <a:rPr lang="en-GB" dirty="0">
                <a:solidFill>
                  <a:srgbClr val="C00000"/>
                </a:solidFill>
              </a:rPr>
              <a:t>End-user as Paul</a:t>
            </a:r>
          </a:p>
        </p:txBody>
      </p:sp>
      <p:sp>
        <p:nvSpPr>
          <p:cNvPr id="115" name="TextBox 114">
            <a:extLst>
              <a:ext uri="{FF2B5EF4-FFF2-40B4-BE49-F238E27FC236}">
                <a16:creationId xmlns:a16="http://schemas.microsoft.com/office/drawing/2014/main" id="{4A6A495A-84EA-D2EF-0974-8B8CAE4A277A}"/>
              </a:ext>
            </a:extLst>
          </p:cNvPr>
          <p:cNvSpPr txBox="1"/>
          <p:nvPr/>
        </p:nvSpPr>
        <p:spPr>
          <a:xfrm>
            <a:off x="9678021" y="1427419"/>
            <a:ext cx="2624006" cy="1200329"/>
          </a:xfrm>
          <a:prstGeom prst="rect">
            <a:avLst/>
          </a:prstGeom>
          <a:noFill/>
        </p:spPr>
        <p:txBody>
          <a:bodyPr wrap="square">
            <a:spAutoFit/>
          </a:bodyPr>
          <a:lstStyle/>
          <a:p>
            <a:pPr marL="285750" indent="-285750">
              <a:buFont typeface="Wingdings" panose="05000000000000000000" pitchFamily="2" charset="2"/>
              <a:buChar char="Ø"/>
            </a:pPr>
            <a:r>
              <a:rPr lang="en-GB" dirty="0">
                <a:solidFill>
                  <a:srgbClr val="C00000"/>
                </a:solidFill>
              </a:rPr>
              <a:t>Azure OpenAI</a:t>
            </a:r>
          </a:p>
          <a:p>
            <a:pPr marL="285750" indent="-285750">
              <a:buFont typeface="Wingdings" panose="05000000000000000000" pitchFamily="2" charset="2"/>
              <a:buChar char="Ø"/>
            </a:pPr>
            <a:r>
              <a:rPr lang="en-GB" dirty="0">
                <a:solidFill>
                  <a:srgbClr val="C00000"/>
                </a:solidFill>
              </a:rPr>
              <a:t>Azure AI search</a:t>
            </a:r>
          </a:p>
          <a:p>
            <a:pPr marL="285750" indent="-285750">
              <a:buFont typeface="Wingdings" panose="05000000000000000000" pitchFamily="2" charset="2"/>
              <a:buChar char="Ø"/>
            </a:pPr>
            <a:r>
              <a:rPr lang="en-GB" dirty="0">
                <a:solidFill>
                  <a:srgbClr val="C00000"/>
                </a:solidFill>
              </a:rPr>
              <a:t>Azure WebApp</a:t>
            </a:r>
          </a:p>
          <a:p>
            <a:pPr marL="285750" indent="-285750">
              <a:buFont typeface="Wingdings" panose="05000000000000000000" pitchFamily="2" charset="2"/>
              <a:buChar char="Ø"/>
            </a:pPr>
            <a:r>
              <a:rPr lang="en-GB" dirty="0">
                <a:solidFill>
                  <a:srgbClr val="C00000"/>
                </a:solidFill>
              </a:rPr>
              <a:t>Azure Data Lake Gen2</a:t>
            </a:r>
          </a:p>
        </p:txBody>
      </p:sp>
    </p:spTree>
    <p:extLst>
      <p:ext uri="{BB962C8B-B14F-4D97-AF65-F5344CB8AC3E}">
        <p14:creationId xmlns:p14="http://schemas.microsoft.com/office/powerpoint/2010/main" val="215759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39</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763620" y="47757"/>
            <a:ext cx="7415414" cy="1692771"/>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DEMO 3</a:t>
            </a:r>
          </a:p>
          <a:p>
            <a:r>
              <a:rPr lang="en-GB" sz="2000" dirty="0">
                <a:solidFill>
                  <a:schemeClr val="bg1"/>
                </a:solidFill>
              </a:rPr>
              <a:t>Orchestrating Azure OpenAI with Azure Data Factory (ADF) for order delay notifications</a:t>
            </a:r>
          </a:p>
          <a:p>
            <a:endParaRPr lang="en-GB" sz="2000" dirty="0">
              <a:solidFill>
                <a:schemeClr val="bg1"/>
              </a:solidFill>
            </a:endParaRPr>
          </a:p>
        </p:txBody>
      </p:sp>
      <p:sp>
        <p:nvSpPr>
          <p:cNvPr id="14" name="Rectangle: Rounded Corners 13">
            <a:extLst>
              <a:ext uri="{FF2B5EF4-FFF2-40B4-BE49-F238E27FC236}">
                <a16:creationId xmlns:a16="http://schemas.microsoft.com/office/drawing/2014/main" id="{AB2D3367-16BC-7294-9BB8-3F0D4EDACB49}"/>
              </a:ext>
            </a:extLst>
          </p:cNvPr>
          <p:cNvSpPr/>
          <p:nvPr/>
        </p:nvSpPr>
        <p:spPr>
          <a:xfrm>
            <a:off x="2147171" y="2986808"/>
            <a:ext cx="7098652" cy="2555339"/>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pic>
        <p:nvPicPr>
          <p:cNvPr id="15" name="Picture 14">
            <a:extLst>
              <a:ext uri="{FF2B5EF4-FFF2-40B4-BE49-F238E27FC236}">
                <a16:creationId xmlns:a16="http://schemas.microsoft.com/office/drawing/2014/main" id="{202D3C37-E81A-CE41-104A-7769BCFF2487}"/>
              </a:ext>
            </a:extLst>
          </p:cNvPr>
          <p:cNvPicPr>
            <a:picLocks noChangeAspect="1"/>
          </p:cNvPicPr>
          <p:nvPr/>
        </p:nvPicPr>
        <p:blipFill>
          <a:blip r:embed="rId3"/>
          <a:stretch>
            <a:fillRect/>
          </a:stretch>
        </p:blipFill>
        <p:spPr>
          <a:xfrm>
            <a:off x="4533844" y="3517549"/>
            <a:ext cx="809156" cy="641101"/>
          </a:xfrm>
          <a:prstGeom prst="rect">
            <a:avLst/>
          </a:prstGeom>
        </p:spPr>
      </p:pic>
      <p:sp>
        <p:nvSpPr>
          <p:cNvPr id="20" name="TextBox 19">
            <a:extLst>
              <a:ext uri="{FF2B5EF4-FFF2-40B4-BE49-F238E27FC236}">
                <a16:creationId xmlns:a16="http://schemas.microsoft.com/office/drawing/2014/main" id="{AED3C95C-7B33-70D2-7DE1-503D3962474E}"/>
              </a:ext>
            </a:extLst>
          </p:cNvPr>
          <p:cNvSpPr txBox="1"/>
          <p:nvPr/>
        </p:nvSpPr>
        <p:spPr>
          <a:xfrm>
            <a:off x="4387187" y="4027878"/>
            <a:ext cx="1506569" cy="362001"/>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Azure OpenAI</a:t>
            </a:r>
            <a:endParaRPr lang="en-GB" dirty="0">
              <a:solidFill>
                <a:srgbClr val="C00000"/>
              </a:solidFill>
            </a:endParaRPr>
          </a:p>
        </p:txBody>
      </p:sp>
      <p:sp>
        <p:nvSpPr>
          <p:cNvPr id="21" name="TextBox 20">
            <a:extLst>
              <a:ext uri="{FF2B5EF4-FFF2-40B4-BE49-F238E27FC236}">
                <a16:creationId xmlns:a16="http://schemas.microsoft.com/office/drawing/2014/main" id="{13EB26AC-96B8-1E0F-0EA3-58E2633E5E8C}"/>
              </a:ext>
            </a:extLst>
          </p:cNvPr>
          <p:cNvSpPr txBox="1"/>
          <p:nvPr/>
        </p:nvSpPr>
        <p:spPr>
          <a:xfrm>
            <a:off x="2408093" y="3989705"/>
            <a:ext cx="3119942" cy="712246"/>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Internal Knowledge </a:t>
            </a:r>
          </a:p>
          <a:p>
            <a:pPr defTabSz="896112">
              <a:spcAft>
                <a:spcPts val="600"/>
              </a:spcAft>
            </a:pPr>
            <a:r>
              <a:rPr lang="en-GB" sz="1764" kern="1200" dirty="0">
                <a:solidFill>
                  <a:srgbClr val="C00000"/>
                </a:solidFill>
                <a:latin typeface="+mn-lt"/>
                <a:ea typeface="+mn-ea"/>
                <a:cs typeface="+mn-cs"/>
              </a:rPr>
              <a:t>based Data</a:t>
            </a:r>
            <a:endParaRPr lang="en-GB" dirty="0">
              <a:solidFill>
                <a:srgbClr val="C00000"/>
              </a:solidFill>
            </a:endParaRPr>
          </a:p>
        </p:txBody>
      </p:sp>
      <p:cxnSp>
        <p:nvCxnSpPr>
          <p:cNvPr id="22" name="Straight Arrow Connector 21">
            <a:extLst>
              <a:ext uri="{FF2B5EF4-FFF2-40B4-BE49-F238E27FC236}">
                <a16:creationId xmlns:a16="http://schemas.microsoft.com/office/drawing/2014/main" id="{3A790785-6A3E-C8BD-D6CB-46C4F663061F}"/>
              </a:ext>
            </a:extLst>
          </p:cNvPr>
          <p:cNvCxnSpPr>
            <a:cxnSpLocks/>
          </p:cNvCxnSpPr>
          <p:nvPr/>
        </p:nvCxnSpPr>
        <p:spPr>
          <a:xfrm flipH="1">
            <a:off x="3566203" y="3883655"/>
            <a:ext cx="601534" cy="0"/>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F09440-26F9-1E65-E169-9EC4BAC81332}"/>
              </a:ext>
            </a:extLst>
          </p:cNvPr>
          <p:cNvCxnSpPr>
            <a:cxnSpLocks/>
          </p:cNvCxnSpPr>
          <p:nvPr/>
        </p:nvCxnSpPr>
        <p:spPr>
          <a:xfrm flipH="1">
            <a:off x="5695188" y="3953713"/>
            <a:ext cx="601534" cy="0"/>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7CEF19D-EC1C-0AD0-423B-08C172A92ADC}"/>
              </a:ext>
            </a:extLst>
          </p:cNvPr>
          <p:cNvPicPr>
            <a:picLocks noChangeAspect="1"/>
          </p:cNvPicPr>
          <p:nvPr/>
        </p:nvPicPr>
        <p:blipFill>
          <a:blip r:embed="rId4"/>
          <a:stretch>
            <a:fillRect/>
          </a:stretch>
        </p:blipFill>
        <p:spPr>
          <a:xfrm>
            <a:off x="2848132" y="3520103"/>
            <a:ext cx="580936" cy="507775"/>
          </a:xfrm>
          <a:prstGeom prst="rect">
            <a:avLst/>
          </a:prstGeom>
        </p:spPr>
      </p:pic>
      <p:sp>
        <p:nvSpPr>
          <p:cNvPr id="25" name="Rectangle: Rounded Corners 24">
            <a:extLst>
              <a:ext uri="{FF2B5EF4-FFF2-40B4-BE49-F238E27FC236}">
                <a16:creationId xmlns:a16="http://schemas.microsoft.com/office/drawing/2014/main" id="{A7F1E5B7-15B6-342B-5E8E-13637FD7A92D}"/>
              </a:ext>
            </a:extLst>
          </p:cNvPr>
          <p:cNvSpPr/>
          <p:nvPr/>
        </p:nvSpPr>
        <p:spPr>
          <a:xfrm>
            <a:off x="6344546" y="3517549"/>
            <a:ext cx="2120348" cy="87232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C00000"/>
                </a:solidFill>
              </a:rPr>
              <a:t>Send Order Delay Notification</a:t>
            </a:r>
          </a:p>
        </p:txBody>
      </p:sp>
      <p:pic>
        <p:nvPicPr>
          <p:cNvPr id="26" name="Picture 25">
            <a:extLst>
              <a:ext uri="{FF2B5EF4-FFF2-40B4-BE49-F238E27FC236}">
                <a16:creationId xmlns:a16="http://schemas.microsoft.com/office/drawing/2014/main" id="{3F2CFC44-9D1C-CD27-0114-50968D446F55}"/>
              </a:ext>
            </a:extLst>
          </p:cNvPr>
          <p:cNvPicPr>
            <a:picLocks noChangeAspect="1"/>
          </p:cNvPicPr>
          <p:nvPr/>
        </p:nvPicPr>
        <p:blipFill>
          <a:blip r:embed="rId5"/>
          <a:stretch>
            <a:fillRect/>
          </a:stretch>
        </p:blipFill>
        <p:spPr>
          <a:xfrm>
            <a:off x="4813457" y="2400016"/>
            <a:ext cx="883040" cy="669110"/>
          </a:xfrm>
          <a:prstGeom prst="rect">
            <a:avLst/>
          </a:prstGeom>
        </p:spPr>
      </p:pic>
      <p:sp>
        <p:nvSpPr>
          <p:cNvPr id="28" name="TextBox 27">
            <a:extLst>
              <a:ext uri="{FF2B5EF4-FFF2-40B4-BE49-F238E27FC236}">
                <a16:creationId xmlns:a16="http://schemas.microsoft.com/office/drawing/2014/main" id="{6F25ABA6-5AFC-B9C0-31DD-BD374EFAB266}"/>
              </a:ext>
            </a:extLst>
          </p:cNvPr>
          <p:cNvSpPr txBox="1"/>
          <p:nvPr/>
        </p:nvSpPr>
        <p:spPr>
          <a:xfrm>
            <a:off x="7404720" y="1719017"/>
            <a:ext cx="4023660" cy="923330"/>
          </a:xfrm>
          <a:prstGeom prst="rect">
            <a:avLst/>
          </a:prstGeom>
          <a:noFill/>
        </p:spPr>
        <p:txBody>
          <a:bodyPr wrap="square">
            <a:spAutoFit/>
          </a:bodyPr>
          <a:lstStyle/>
          <a:p>
            <a:pPr marL="285750" indent="-285750">
              <a:buFont typeface="Wingdings" panose="05000000000000000000" pitchFamily="2" charset="2"/>
              <a:buChar char="Ø"/>
            </a:pPr>
            <a:r>
              <a:rPr lang="en-GB" dirty="0">
                <a:solidFill>
                  <a:srgbClr val="C00000"/>
                </a:solidFill>
              </a:rPr>
              <a:t>Azure OpenAI</a:t>
            </a:r>
          </a:p>
          <a:p>
            <a:pPr marL="285750" indent="-285750">
              <a:buFont typeface="Wingdings" panose="05000000000000000000" pitchFamily="2" charset="2"/>
              <a:buChar char="Ø"/>
            </a:pPr>
            <a:r>
              <a:rPr lang="en-GB" dirty="0">
                <a:solidFill>
                  <a:srgbClr val="C00000"/>
                </a:solidFill>
              </a:rPr>
              <a:t>Azure Data Factory (Microsoft Fabric)</a:t>
            </a:r>
          </a:p>
          <a:p>
            <a:pPr marL="285750" indent="-285750">
              <a:buFont typeface="Wingdings" panose="05000000000000000000" pitchFamily="2" charset="2"/>
              <a:buChar char="Ø"/>
            </a:pPr>
            <a:r>
              <a:rPr lang="en-GB" dirty="0">
                <a:solidFill>
                  <a:srgbClr val="C00000"/>
                </a:solidFill>
              </a:rPr>
              <a:t>Azure SQL Database</a:t>
            </a:r>
          </a:p>
        </p:txBody>
      </p:sp>
    </p:spTree>
    <p:extLst>
      <p:ext uri="{BB962C8B-B14F-4D97-AF65-F5344CB8AC3E}">
        <p14:creationId xmlns:p14="http://schemas.microsoft.com/office/powerpoint/2010/main" val="401915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04343713-7357-72A7-E21E-8102231074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AFF94-3698-3D3E-99EE-C060D891875B}"/>
              </a:ext>
            </a:extLst>
          </p:cNvPr>
          <p:cNvSpPr>
            <a:spLocks noGrp="1"/>
          </p:cNvSpPr>
          <p:nvPr>
            <p:ph idx="1"/>
          </p:nvPr>
        </p:nvSpPr>
        <p:spPr>
          <a:xfrm>
            <a:off x="2667001" y="2428641"/>
            <a:ext cx="7023847" cy="2000718"/>
          </a:xfrm>
        </p:spPr>
        <p:txBody>
          <a:bodyPr>
            <a:noAutofit/>
          </a:bodyPr>
          <a:lstStyle/>
          <a:p>
            <a:pPr marL="0" indent="0" algn="ctr">
              <a:buNone/>
            </a:pPr>
            <a:r>
              <a:rPr lang="en-GB" sz="6000" dirty="0"/>
              <a:t>Day 1 </a:t>
            </a:r>
          </a:p>
          <a:p>
            <a:pPr marL="0" indent="0" algn="ctr">
              <a:buNone/>
            </a:pPr>
            <a:r>
              <a:rPr lang="en-GB" sz="6000" dirty="0"/>
              <a:t>Introductions</a:t>
            </a:r>
          </a:p>
        </p:txBody>
      </p:sp>
      <p:pic>
        <p:nvPicPr>
          <p:cNvPr id="5" name="Picture 4">
            <a:extLst>
              <a:ext uri="{FF2B5EF4-FFF2-40B4-BE49-F238E27FC236}">
                <a16:creationId xmlns:a16="http://schemas.microsoft.com/office/drawing/2014/main" id="{FFDA22C2-CE79-8616-0107-55C04ED97CA8}"/>
              </a:ext>
            </a:extLst>
          </p:cNvPr>
          <p:cNvPicPr>
            <a:picLocks noChangeAspect="1"/>
          </p:cNvPicPr>
          <p:nvPr/>
        </p:nvPicPr>
        <p:blipFill>
          <a:blip r:embed="rId2"/>
          <a:stretch>
            <a:fillRect/>
          </a:stretch>
        </p:blipFill>
        <p:spPr>
          <a:xfrm>
            <a:off x="11250707" y="6122894"/>
            <a:ext cx="941293" cy="735106"/>
          </a:xfrm>
          <a:prstGeom prst="rect">
            <a:avLst/>
          </a:prstGeom>
        </p:spPr>
      </p:pic>
    </p:spTree>
    <p:extLst>
      <p:ext uri="{BB962C8B-B14F-4D97-AF65-F5344CB8AC3E}">
        <p14:creationId xmlns:p14="http://schemas.microsoft.com/office/powerpoint/2010/main" val="281972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40</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207122" y="215979"/>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763620" y="355533"/>
            <a:ext cx="7415414" cy="1384995"/>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DEMO 3</a:t>
            </a:r>
          </a:p>
          <a:p>
            <a:r>
              <a:rPr lang="en-GB" sz="2000" dirty="0">
                <a:solidFill>
                  <a:schemeClr val="bg1"/>
                </a:solidFill>
              </a:rPr>
              <a:t>Orchestrating Azure OpenAI with Azure SQL DB via VS code</a:t>
            </a:r>
          </a:p>
          <a:p>
            <a:endParaRPr lang="en-GB" sz="2000" dirty="0">
              <a:solidFill>
                <a:schemeClr val="bg1"/>
              </a:solidFill>
            </a:endParaRPr>
          </a:p>
        </p:txBody>
      </p:sp>
      <p:sp>
        <p:nvSpPr>
          <p:cNvPr id="2" name="Rectangle: Rounded Corners 1">
            <a:extLst>
              <a:ext uri="{FF2B5EF4-FFF2-40B4-BE49-F238E27FC236}">
                <a16:creationId xmlns:a16="http://schemas.microsoft.com/office/drawing/2014/main" id="{F8AE825D-3E10-C697-5878-DFF52136E379}"/>
              </a:ext>
            </a:extLst>
          </p:cNvPr>
          <p:cNvSpPr/>
          <p:nvPr/>
        </p:nvSpPr>
        <p:spPr>
          <a:xfrm>
            <a:off x="2793576" y="2086623"/>
            <a:ext cx="6885262" cy="3236055"/>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sp>
        <p:nvSpPr>
          <p:cNvPr id="3" name="Rectangle: Rounded Corners 2">
            <a:extLst>
              <a:ext uri="{FF2B5EF4-FFF2-40B4-BE49-F238E27FC236}">
                <a16:creationId xmlns:a16="http://schemas.microsoft.com/office/drawing/2014/main" id="{461CD1C6-F045-8F23-2906-3DA47C578362}"/>
              </a:ext>
            </a:extLst>
          </p:cNvPr>
          <p:cNvSpPr/>
          <p:nvPr/>
        </p:nvSpPr>
        <p:spPr>
          <a:xfrm>
            <a:off x="2793576" y="2086623"/>
            <a:ext cx="6885262" cy="3236055"/>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pic>
        <p:nvPicPr>
          <p:cNvPr id="5" name="Picture 4">
            <a:extLst>
              <a:ext uri="{FF2B5EF4-FFF2-40B4-BE49-F238E27FC236}">
                <a16:creationId xmlns:a16="http://schemas.microsoft.com/office/drawing/2014/main" id="{741F3FCC-6728-186B-680B-C3547CD8CACA}"/>
              </a:ext>
            </a:extLst>
          </p:cNvPr>
          <p:cNvPicPr>
            <a:picLocks noChangeAspect="1"/>
          </p:cNvPicPr>
          <p:nvPr/>
        </p:nvPicPr>
        <p:blipFill>
          <a:blip r:embed="rId3"/>
          <a:stretch>
            <a:fillRect/>
          </a:stretch>
        </p:blipFill>
        <p:spPr>
          <a:xfrm>
            <a:off x="5548278" y="2932274"/>
            <a:ext cx="742461" cy="508026"/>
          </a:xfrm>
          <a:prstGeom prst="rect">
            <a:avLst/>
          </a:prstGeom>
        </p:spPr>
      </p:pic>
      <p:sp>
        <p:nvSpPr>
          <p:cNvPr id="6" name="TextBox 5">
            <a:extLst>
              <a:ext uri="{FF2B5EF4-FFF2-40B4-BE49-F238E27FC236}">
                <a16:creationId xmlns:a16="http://schemas.microsoft.com/office/drawing/2014/main" id="{C72D9A81-DA5A-F9CC-6DE6-358A1233C6D7}"/>
              </a:ext>
            </a:extLst>
          </p:cNvPr>
          <p:cNvSpPr txBox="1"/>
          <p:nvPr/>
        </p:nvSpPr>
        <p:spPr>
          <a:xfrm>
            <a:off x="5145065" y="3404954"/>
            <a:ext cx="1506569" cy="362001"/>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Azure OpenAI</a:t>
            </a:r>
            <a:endParaRPr lang="en-GB" dirty="0">
              <a:solidFill>
                <a:srgbClr val="C00000"/>
              </a:solidFill>
            </a:endParaRPr>
          </a:p>
        </p:txBody>
      </p:sp>
      <p:sp>
        <p:nvSpPr>
          <p:cNvPr id="7" name="Flowchart: Magnetic Disk 6">
            <a:extLst>
              <a:ext uri="{FF2B5EF4-FFF2-40B4-BE49-F238E27FC236}">
                <a16:creationId xmlns:a16="http://schemas.microsoft.com/office/drawing/2014/main" id="{2EEFB052-F8FC-CB46-13BB-CF3B91D37946}"/>
              </a:ext>
            </a:extLst>
          </p:cNvPr>
          <p:cNvSpPr/>
          <p:nvPr/>
        </p:nvSpPr>
        <p:spPr>
          <a:xfrm>
            <a:off x="7078566" y="4487697"/>
            <a:ext cx="565588" cy="433930"/>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C00000"/>
              </a:solidFill>
            </a:endParaRPr>
          </a:p>
        </p:txBody>
      </p:sp>
      <p:cxnSp>
        <p:nvCxnSpPr>
          <p:cNvPr id="8" name="Straight Arrow Connector 7">
            <a:extLst>
              <a:ext uri="{FF2B5EF4-FFF2-40B4-BE49-F238E27FC236}">
                <a16:creationId xmlns:a16="http://schemas.microsoft.com/office/drawing/2014/main" id="{2441DBF0-9A35-9207-AC37-1C7D06E8741A}"/>
              </a:ext>
            </a:extLst>
          </p:cNvPr>
          <p:cNvCxnSpPr>
            <a:cxnSpLocks/>
          </p:cNvCxnSpPr>
          <p:nvPr/>
        </p:nvCxnSpPr>
        <p:spPr>
          <a:xfrm>
            <a:off x="4808839" y="3186287"/>
            <a:ext cx="672453" cy="1146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4A0DD5E-B834-1100-4954-6084A5FA9E92}"/>
              </a:ext>
            </a:extLst>
          </p:cNvPr>
          <p:cNvPicPr>
            <a:picLocks noChangeAspect="1"/>
          </p:cNvPicPr>
          <p:nvPr/>
        </p:nvPicPr>
        <p:blipFill>
          <a:blip r:embed="rId4"/>
          <a:stretch>
            <a:fillRect/>
          </a:stretch>
        </p:blipFill>
        <p:spPr>
          <a:xfrm>
            <a:off x="5566237" y="4371287"/>
            <a:ext cx="847725" cy="666750"/>
          </a:xfrm>
          <a:prstGeom prst="rect">
            <a:avLst/>
          </a:prstGeom>
        </p:spPr>
      </p:pic>
      <p:pic>
        <p:nvPicPr>
          <p:cNvPr id="10" name="Picture 9">
            <a:extLst>
              <a:ext uri="{FF2B5EF4-FFF2-40B4-BE49-F238E27FC236}">
                <a16:creationId xmlns:a16="http://schemas.microsoft.com/office/drawing/2014/main" id="{6B2FD3B8-AD00-B115-DC8B-DE90DF135900}"/>
              </a:ext>
            </a:extLst>
          </p:cNvPr>
          <p:cNvPicPr>
            <a:picLocks noChangeAspect="1"/>
          </p:cNvPicPr>
          <p:nvPr/>
        </p:nvPicPr>
        <p:blipFill>
          <a:blip r:embed="rId5"/>
          <a:stretch>
            <a:fillRect/>
          </a:stretch>
        </p:blipFill>
        <p:spPr>
          <a:xfrm>
            <a:off x="4221126" y="2899551"/>
            <a:ext cx="520727" cy="508026"/>
          </a:xfrm>
          <a:prstGeom prst="rect">
            <a:avLst/>
          </a:prstGeom>
        </p:spPr>
      </p:pic>
      <p:cxnSp>
        <p:nvCxnSpPr>
          <p:cNvPr id="11" name="Straight Arrow Connector 10">
            <a:extLst>
              <a:ext uri="{FF2B5EF4-FFF2-40B4-BE49-F238E27FC236}">
                <a16:creationId xmlns:a16="http://schemas.microsoft.com/office/drawing/2014/main" id="{725EB719-6940-9B71-5BFA-0FD268161CF3}"/>
              </a:ext>
            </a:extLst>
          </p:cNvPr>
          <p:cNvCxnSpPr>
            <a:cxnSpLocks/>
          </p:cNvCxnSpPr>
          <p:nvPr/>
        </p:nvCxnSpPr>
        <p:spPr>
          <a:xfrm flipV="1">
            <a:off x="5991201" y="3797396"/>
            <a:ext cx="0" cy="488555"/>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2837362-2024-B87A-CDD1-D14A67CE2872}"/>
              </a:ext>
            </a:extLst>
          </p:cNvPr>
          <p:cNvPicPr>
            <a:picLocks noChangeAspect="1"/>
          </p:cNvPicPr>
          <p:nvPr/>
        </p:nvPicPr>
        <p:blipFill>
          <a:blip r:embed="rId6"/>
          <a:stretch>
            <a:fillRect/>
          </a:stretch>
        </p:blipFill>
        <p:spPr>
          <a:xfrm>
            <a:off x="2914116" y="2588142"/>
            <a:ext cx="635033" cy="800806"/>
          </a:xfrm>
          <a:prstGeom prst="rect">
            <a:avLst/>
          </a:prstGeom>
        </p:spPr>
      </p:pic>
      <p:cxnSp>
        <p:nvCxnSpPr>
          <p:cNvPr id="13" name="Straight Arrow Connector 12">
            <a:extLst>
              <a:ext uri="{FF2B5EF4-FFF2-40B4-BE49-F238E27FC236}">
                <a16:creationId xmlns:a16="http://schemas.microsoft.com/office/drawing/2014/main" id="{2C449F2D-3871-081A-2A92-01E8C4BBE6B9}"/>
              </a:ext>
            </a:extLst>
          </p:cNvPr>
          <p:cNvCxnSpPr>
            <a:cxnSpLocks/>
          </p:cNvCxnSpPr>
          <p:nvPr/>
        </p:nvCxnSpPr>
        <p:spPr>
          <a:xfrm flipH="1">
            <a:off x="3569158" y="3170412"/>
            <a:ext cx="606428"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867F0D3-CCFC-0B76-1919-52C3D1160A2D}"/>
              </a:ext>
            </a:extLst>
          </p:cNvPr>
          <p:cNvCxnSpPr>
            <a:cxnSpLocks/>
          </p:cNvCxnSpPr>
          <p:nvPr/>
        </p:nvCxnSpPr>
        <p:spPr>
          <a:xfrm>
            <a:off x="6413962" y="4704662"/>
            <a:ext cx="563417"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1C61012-CA8C-7FEC-B80A-16DF732C8F8A}"/>
              </a:ext>
            </a:extLst>
          </p:cNvPr>
          <p:cNvSpPr txBox="1"/>
          <p:nvPr/>
        </p:nvSpPr>
        <p:spPr>
          <a:xfrm>
            <a:off x="5571997" y="4929322"/>
            <a:ext cx="1506569" cy="362001"/>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Python</a:t>
            </a:r>
            <a:endParaRPr lang="en-GB" dirty="0">
              <a:solidFill>
                <a:srgbClr val="C00000"/>
              </a:solidFill>
            </a:endParaRPr>
          </a:p>
        </p:txBody>
      </p:sp>
      <p:sp>
        <p:nvSpPr>
          <p:cNvPr id="29" name="TextBox 28">
            <a:extLst>
              <a:ext uri="{FF2B5EF4-FFF2-40B4-BE49-F238E27FC236}">
                <a16:creationId xmlns:a16="http://schemas.microsoft.com/office/drawing/2014/main" id="{91538645-58BE-9659-AC59-5F596446C5F7}"/>
              </a:ext>
            </a:extLst>
          </p:cNvPr>
          <p:cNvSpPr txBox="1"/>
          <p:nvPr/>
        </p:nvSpPr>
        <p:spPr>
          <a:xfrm>
            <a:off x="6977379" y="4921627"/>
            <a:ext cx="1506569" cy="362001"/>
          </a:xfrm>
          <a:prstGeom prst="rect">
            <a:avLst/>
          </a:prstGeom>
          <a:noFill/>
        </p:spPr>
        <p:txBody>
          <a:bodyPr wrap="square" rtlCol="0">
            <a:spAutoFit/>
          </a:bodyPr>
          <a:lstStyle/>
          <a:p>
            <a:pPr defTabSz="896112">
              <a:spcAft>
                <a:spcPts val="600"/>
              </a:spcAft>
            </a:pPr>
            <a:r>
              <a:rPr lang="en-GB" sz="1764" kern="1200" dirty="0">
                <a:solidFill>
                  <a:srgbClr val="C00000"/>
                </a:solidFill>
                <a:latin typeface="+mn-lt"/>
                <a:ea typeface="+mn-ea"/>
                <a:cs typeface="+mn-cs"/>
              </a:rPr>
              <a:t>Database</a:t>
            </a:r>
            <a:endParaRPr lang="en-GB" dirty="0">
              <a:solidFill>
                <a:srgbClr val="C00000"/>
              </a:solidFill>
            </a:endParaRPr>
          </a:p>
        </p:txBody>
      </p:sp>
      <p:sp>
        <p:nvSpPr>
          <p:cNvPr id="30" name="TextBox 29">
            <a:extLst>
              <a:ext uri="{FF2B5EF4-FFF2-40B4-BE49-F238E27FC236}">
                <a16:creationId xmlns:a16="http://schemas.microsoft.com/office/drawing/2014/main" id="{987D4EE3-7E12-A28D-1FBF-8304F0B5456F}"/>
              </a:ext>
            </a:extLst>
          </p:cNvPr>
          <p:cNvSpPr txBox="1"/>
          <p:nvPr/>
        </p:nvSpPr>
        <p:spPr>
          <a:xfrm>
            <a:off x="4041709" y="3385943"/>
            <a:ext cx="1506569" cy="362001"/>
          </a:xfrm>
          <a:prstGeom prst="rect">
            <a:avLst/>
          </a:prstGeom>
          <a:noFill/>
        </p:spPr>
        <p:txBody>
          <a:bodyPr wrap="square" rtlCol="0">
            <a:spAutoFit/>
          </a:bodyPr>
          <a:lstStyle/>
          <a:p>
            <a:pPr defTabSz="896112">
              <a:spcAft>
                <a:spcPts val="600"/>
              </a:spcAft>
            </a:pPr>
            <a:r>
              <a:rPr lang="en-GB" sz="1764" dirty="0">
                <a:solidFill>
                  <a:srgbClr val="C00000"/>
                </a:solidFill>
              </a:rPr>
              <a:t>S</a:t>
            </a:r>
            <a:r>
              <a:rPr lang="en-GB" sz="1764" kern="1200" dirty="0">
                <a:solidFill>
                  <a:srgbClr val="C00000"/>
                </a:solidFill>
                <a:latin typeface="+mn-lt"/>
                <a:ea typeface="+mn-ea"/>
                <a:cs typeface="+mn-cs"/>
              </a:rPr>
              <a:t>treamlit</a:t>
            </a:r>
            <a:endParaRPr lang="en-GB" dirty="0">
              <a:solidFill>
                <a:srgbClr val="C00000"/>
              </a:solidFill>
            </a:endParaRPr>
          </a:p>
        </p:txBody>
      </p:sp>
      <p:sp>
        <p:nvSpPr>
          <p:cNvPr id="31" name="TextBox 30">
            <a:extLst>
              <a:ext uri="{FF2B5EF4-FFF2-40B4-BE49-F238E27FC236}">
                <a16:creationId xmlns:a16="http://schemas.microsoft.com/office/drawing/2014/main" id="{44E28975-75A1-B59C-52FA-60729E25BB60}"/>
              </a:ext>
            </a:extLst>
          </p:cNvPr>
          <p:cNvSpPr txBox="1"/>
          <p:nvPr/>
        </p:nvSpPr>
        <p:spPr>
          <a:xfrm>
            <a:off x="3231632" y="2193883"/>
            <a:ext cx="3850521" cy="363818"/>
          </a:xfrm>
          <a:prstGeom prst="rect">
            <a:avLst/>
          </a:prstGeom>
          <a:noFill/>
        </p:spPr>
        <p:txBody>
          <a:bodyPr wrap="square" rtlCol="0">
            <a:spAutoFit/>
          </a:bodyPr>
          <a:lstStyle/>
          <a:p>
            <a:pPr defTabSz="896112">
              <a:spcAft>
                <a:spcPts val="600"/>
              </a:spcAft>
            </a:pPr>
            <a:r>
              <a:rPr lang="en-GB" sz="1764" dirty="0">
                <a:solidFill>
                  <a:srgbClr val="C00000"/>
                </a:solidFill>
              </a:rPr>
              <a:t>User Query : Show me Orders</a:t>
            </a:r>
            <a:endParaRPr lang="en-GB" dirty="0">
              <a:solidFill>
                <a:srgbClr val="C00000"/>
              </a:solidFill>
            </a:endParaRPr>
          </a:p>
        </p:txBody>
      </p:sp>
      <p:sp>
        <p:nvSpPr>
          <p:cNvPr id="32" name="TextBox 31">
            <a:extLst>
              <a:ext uri="{FF2B5EF4-FFF2-40B4-BE49-F238E27FC236}">
                <a16:creationId xmlns:a16="http://schemas.microsoft.com/office/drawing/2014/main" id="{0E458A8C-D301-1169-EB55-6E0CA97E802B}"/>
              </a:ext>
            </a:extLst>
          </p:cNvPr>
          <p:cNvSpPr txBox="1"/>
          <p:nvPr/>
        </p:nvSpPr>
        <p:spPr>
          <a:xfrm>
            <a:off x="6238951" y="3871955"/>
            <a:ext cx="3159473" cy="363818"/>
          </a:xfrm>
          <a:prstGeom prst="rect">
            <a:avLst/>
          </a:prstGeom>
          <a:noFill/>
        </p:spPr>
        <p:txBody>
          <a:bodyPr wrap="square" rtlCol="0">
            <a:spAutoFit/>
          </a:bodyPr>
          <a:lstStyle/>
          <a:p>
            <a:pPr defTabSz="896112">
              <a:spcAft>
                <a:spcPts val="600"/>
              </a:spcAft>
            </a:pPr>
            <a:r>
              <a:rPr lang="en-GB" sz="1764" dirty="0">
                <a:solidFill>
                  <a:srgbClr val="C00000"/>
                </a:solidFill>
              </a:rPr>
              <a:t>Select * from abo.Orders</a:t>
            </a:r>
            <a:endParaRPr lang="en-GB" dirty="0">
              <a:solidFill>
                <a:srgbClr val="C00000"/>
              </a:solidFill>
            </a:endParaRPr>
          </a:p>
        </p:txBody>
      </p:sp>
      <p:sp>
        <p:nvSpPr>
          <p:cNvPr id="34" name="TextBox 33">
            <a:extLst>
              <a:ext uri="{FF2B5EF4-FFF2-40B4-BE49-F238E27FC236}">
                <a16:creationId xmlns:a16="http://schemas.microsoft.com/office/drawing/2014/main" id="{FEB1BBB6-3452-E321-CEDA-C32163E51BD0}"/>
              </a:ext>
            </a:extLst>
          </p:cNvPr>
          <p:cNvSpPr txBox="1"/>
          <p:nvPr/>
        </p:nvSpPr>
        <p:spPr>
          <a:xfrm>
            <a:off x="9799378" y="1422223"/>
            <a:ext cx="2603395" cy="1477328"/>
          </a:xfrm>
          <a:prstGeom prst="rect">
            <a:avLst/>
          </a:prstGeom>
          <a:noFill/>
        </p:spPr>
        <p:txBody>
          <a:bodyPr wrap="square">
            <a:spAutoFit/>
          </a:bodyPr>
          <a:lstStyle/>
          <a:p>
            <a:pPr marL="285750" indent="-285750">
              <a:buFont typeface="Wingdings" panose="05000000000000000000" pitchFamily="2" charset="2"/>
              <a:buChar char="Ø"/>
            </a:pPr>
            <a:r>
              <a:rPr lang="en-GB" dirty="0">
                <a:solidFill>
                  <a:srgbClr val="C00000"/>
                </a:solidFill>
              </a:rPr>
              <a:t>Azure OpenAI</a:t>
            </a:r>
          </a:p>
          <a:p>
            <a:pPr marL="285750" indent="-285750">
              <a:buFont typeface="Wingdings" panose="05000000000000000000" pitchFamily="2" charset="2"/>
              <a:buChar char="Ø"/>
            </a:pPr>
            <a:r>
              <a:rPr lang="en-GB" dirty="0">
                <a:solidFill>
                  <a:srgbClr val="C00000"/>
                </a:solidFill>
              </a:rPr>
              <a:t>Azure SQL Database</a:t>
            </a:r>
          </a:p>
          <a:p>
            <a:pPr marL="285750" indent="-285750">
              <a:buFont typeface="Wingdings" panose="05000000000000000000" pitchFamily="2" charset="2"/>
              <a:buChar char="Ø"/>
            </a:pPr>
            <a:r>
              <a:rPr lang="en-GB" dirty="0">
                <a:solidFill>
                  <a:srgbClr val="C00000"/>
                </a:solidFill>
              </a:rPr>
              <a:t>Streamlit</a:t>
            </a:r>
          </a:p>
          <a:p>
            <a:pPr marL="285750" indent="-285750">
              <a:buFont typeface="Wingdings" panose="05000000000000000000" pitchFamily="2" charset="2"/>
              <a:buChar char="Ø"/>
            </a:pPr>
            <a:r>
              <a:rPr lang="en-GB" dirty="0">
                <a:solidFill>
                  <a:srgbClr val="C00000"/>
                </a:solidFill>
              </a:rPr>
              <a:t>VS code</a:t>
            </a:r>
          </a:p>
          <a:p>
            <a:pPr marL="285750" indent="-285750">
              <a:buFont typeface="Wingdings" panose="05000000000000000000" pitchFamily="2" charset="2"/>
              <a:buChar char="Ø"/>
            </a:pPr>
            <a:r>
              <a:rPr lang="en-GB" dirty="0">
                <a:solidFill>
                  <a:srgbClr val="C00000"/>
                </a:solidFill>
              </a:rPr>
              <a:t>Python</a:t>
            </a:r>
          </a:p>
        </p:txBody>
      </p:sp>
    </p:spTree>
    <p:extLst>
      <p:ext uri="{BB962C8B-B14F-4D97-AF65-F5344CB8AC3E}">
        <p14:creationId xmlns:p14="http://schemas.microsoft.com/office/powerpoint/2010/main" val="395882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2C160A-C1F9-9240-4A8C-9073F98F9F5A}"/>
              </a:ext>
            </a:extLst>
          </p:cNvPr>
          <p:cNvSpPr txBox="1"/>
          <p:nvPr/>
        </p:nvSpPr>
        <p:spPr>
          <a:xfrm>
            <a:off x="1148707" y="1251813"/>
            <a:ext cx="2749010" cy="369332"/>
          </a:xfrm>
          <a:prstGeom prst="rect">
            <a:avLst/>
          </a:prstGeom>
          <a:noFill/>
        </p:spPr>
        <p:txBody>
          <a:bodyPr wrap="square" rtlCol="0">
            <a:spAutoFit/>
          </a:bodyPr>
          <a:lstStyle/>
          <a:p>
            <a:r>
              <a:rPr lang="en-GB" dirty="0">
                <a:solidFill>
                  <a:srgbClr val="0070C0"/>
                </a:solidFill>
              </a:rPr>
              <a:t>Search</a:t>
            </a:r>
            <a:r>
              <a:rPr lang="en-GB" dirty="0"/>
              <a:t> </a:t>
            </a:r>
            <a:r>
              <a:rPr lang="en-GB" dirty="0">
                <a:solidFill>
                  <a:srgbClr val="0070C0"/>
                </a:solidFill>
              </a:rPr>
              <a:t>Query</a:t>
            </a:r>
          </a:p>
        </p:txBody>
      </p:sp>
      <p:sp>
        <p:nvSpPr>
          <p:cNvPr id="11" name="Rectangle: Rounded Corners 10">
            <a:extLst>
              <a:ext uri="{FF2B5EF4-FFF2-40B4-BE49-F238E27FC236}">
                <a16:creationId xmlns:a16="http://schemas.microsoft.com/office/drawing/2014/main" id="{821DD5C8-D7EF-4E82-2A17-6C162F8D5596}"/>
              </a:ext>
            </a:extLst>
          </p:cNvPr>
          <p:cNvSpPr/>
          <p:nvPr/>
        </p:nvSpPr>
        <p:spPr>
          <a:xfrm>
            <a:off x="2523212" y="1436479"/>
            <a:ext cx="1350599" cy="61527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Web App</a:t>
            </a:r>
          </a:p>
          <a:p>
            <a:pPr algn="ctr"/>
            <a:r>
              <a:rPr lang="en-GB" dirty="0"/>
              <a:t>(chat BOT)</a:t>
            </a:r>
          </a:p>
        </p:txBody>
      </p:sp>
      <p:pic>
        <p:nvPicPr>
          <p:cNvPr id="13" name="Picture 12">
            <a:extLst>
              <a:ext uri="{FF2B5EF4-FFF2-40B4-BE49-F238E27FC236}">
                <a16:creationId xmlns:a16="http://schemas.microsoft.com/office/drawing/2014/main" id="{D137DB87-D978-8B6F-5D03-E0B5AA2B7892}"/>
              </a:ext>
            </a:extLst>
          </p:cNvPr>
          <p:cNvPicPr>
            <a:picLocks noChangeAspect="1"/>
          </p:cNvPicPr>
          <p:nvPr/>
        </p:nvPicPr>
        <p:blipFill>
          <a:blip r:embed="rId2"/>
          <a:stretch>
            <a:fillRect/>
          </a:stretch>
        </p:blipFill>
        <p:spPr>
          <a:xfrm>
            <a:off x="4519410" y="1559659"/>
            <a:ext cx="531263" cy="552042"/>
          </a:xfrm>
          <a:prstGeom prst="rect">
            <a:avLst/>
          </a:prstGeom>
        </p:spPr>
      </p:pic>
      <p:pic>
        <p:nvPicPr>
          <p:cNvPr id="14" name="Picture 13">
            <a:extLst>
              <a:ext uri="{FF2B5EF4-FFF2-40B4-BE49-F238E27FC236}">
                <a16:creationId xmlns:a16="http://schemas.microsoft.com/office/drawing/2014/main" id="{3A6AEA0D-4FA9-7730-8916-2ECBC8342A0E}"/>
              </a:ext>
            </a:extLst>
          </p:cNvPr>
          <p:cNvPicPr>
            <a:picLocks noChangeAspect="1"/>
          </p:cNvPicPr>
          <p:nvPr/>
        </p:nvPicPr>
        <p:blipFill>
          <a:blip r:embed="rId3"/>
          <a:stretch>
            <a:fillRect/>
          </a:stretch>
        </p:blipFill>
        <p:spPr>
          <a:xfrm>
            <a:off x="339233" y="1159256"/>
            <a:ext cx="635033" cy="800806"/>
          </a:xfrm>
          <a:prstGeom prst="rect">
            <a:avLst/>
          </a:prstGeom>
        </p:spPr>
      </p:pic>
      <p:sp>
        <p:nvSpPr>
          <p:cNvPr id="16" name="Rectangle: Rounded Corners 15">
            <a:extLst>
              <a:ext uri="{FF2B5EF4-FFF2-40B4-BE49-F238E27FC236}">
                <a16:creationId xmlns:a16="http://schemas.microsoft.com/office/drawing/2014/main" id="{AB0CA3F1-AFC9-6CB2-2DED-C11A429A7274}"/>
              </a:ext>
            </a:extLst>
          </p:cNvPr>
          <p:cNvSpPr/>
          <p:nvPr/>
        </p:nvSpPr>
        <p:spPr>
          <a:xfrm>
            <a:off x="5713464" y="1485229"/>
            <a:ext cx="2059652" cy="6540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Prompt </a:t>
            </a:r>
          </a:p>
          <a:p>
            <a:pPr algn="ctr"/>
            <a:r>
              <a:rPr lang="en-GB" dirty="0"/>
              <a:t>(Content Filtering)</a:t>
            </a:r>
          </a:p>
        </p:txBody>
      </p:sp>
      <p:pic>
        <p:nvPicPr>
          <p:cNvPr id="19" name="Picture 18">
            <a:extLst>
              <a:ext uri="{FF2B5EF4-FFF2-40B4-BE49-F238E27FC236}">
                <a16:creationId xmlns:a16="http://schemas.microsoft.com/office/drawing/2014/main" id="{6DA134C6-A842-79FE-3D23-CF3DC90E37C8}"/>
              </a:ext>
            </a:extLst>
          </p:cNvPr>
          <p:cNvPicPr>
            <a:picLocks noChangeAspect="1"/>
          </p:cNvPicPr>
          <p:nvPr/>
        </p:nvPicPr>
        <p:blipFill>
          <a:blip r:embed="rId4"/>
          <a:stretch>
            <a:fillRect/>
          </a:stretch>
        </p:blipFill>
        <p:spPr>
          <a:xfrm>
            <a:off x="7646445" y="3147383"/>
            <a:ext cx="635033" cy="457223"/>
          </a:xfrm>
          <a:prstGeom prst="rect">
            <a:avLst/>
          </a:prstGeom>
        </p:spPr>
      </p:pic>
      <p:pic>
        <p:nvPicPr>
          <p:cNvPr id="20" name="Picture 19">
            <a:extLst>
              <a:ext uri="{FF2B5EF4-FFF2-40B4-BE49-F238E27FC236}">
                <a16:creationId xmlns:a16="http://schemas.microsoft.com/office/drawing/2014/main" id="{BDF808AC-9AC2-C6EF-5DE2-5DB0ED36B5C0}"/>
              </a:ext>
            </a:extLst>
          </p:cNvPr>
          <p:cNvPicPr>
            <a:picLocks noChangeAspect="1"/>
          </p:cNvPicPr>
          <p:nvPr/>
        </p:nvPicPr>
        <p:blipFill>
          <a:blip r:embed="rId5"/>
          <a:stretch>
            <a:fillRect/>
          </a:stretch>
        </p:blipFill>
        <p:spPr>
          <a:xfrm>
            <a:off x="8207976" y="5293385"/>
            <a:ext cx="590580" cy="673769"/>
          </a:xfrm>
          <a:prstGeom prst="rect">
            <a:avLst/>
          </a:prstGeom>
        </p:spPr>
      </p:pic>
      <p:pic>
        <p:nvPicPr>
          <p:cNvPr id="21" name="Picture 20">
            <a:extLst>
              <a:ext uri="{FF2B5EF4-FFF2-40B4-BE49-F238E27FC236}">
                <a16:creationId xmlns:a16="http://schemas.microsoft.com/office/drawing/2014/main" id="{52CD1EEE-4967-7BD4-E9C5-4A0D1B0DB568}"/>
              </a:ext>
            </a:extLst>
          </p:cNvPr>
          <p:cNvPicPr>
            <a:picLocks noChangeAspect="1"/>
          </p:cNvPicPr>
          <p:nvPr/>
        </p:nvPicPr>
        <p:blipFill>
          <a:blip r:embed="rId6"/>
          <a:stretch>
            <a:fillRect/>
          </a:stretch>
        </p:blipFill>
        <p:spPr>
          <a:xfrm>
            <a:off x="7442305" y="5312124"/>
            <a:ext cx="590581" cy="673768"/>
          </a:xfrm>
          <a:prstGeom prst="rect">
            <a:avLst/>
          </a:prstGeom>
        </p:spPr>
      </p:pic>
      <p:pic>
        <p:nvPicPr>
          <p:cNvPr id="26" name="Picture 25">
            <a:extLst>
              <a:ext uri="{FF2B5EF4-FFF2-40B4-BE49-F238E27FC236}">
                <a16:creationId xmlns:a16="http://schemas.microsoft.com/office/drawing/2014/main" id="{51E844EB-3228-5981-39CC-19A8C1F1455E}"/>
              </a:ext>
            </a:extLst>
          </p:cNvPr>
          <p:cNvPicPr>
            <a:picLocks noChangeAspect="1"/>
          </p:cNvPicPr>
          <p:nvPr/>
        </p:nvPicPr>
        <p:blipFill>
          <a:blip r:embed="rId7"/>
          <a:stretch>
            <a:fillRect/>
          </a:stretch>
        </p:blipFill>
        <p:spPr>
          <a:xfrm>
            <a:off x="6330519" y="3048953"/>
            <a:ext cx="825542" cy="654084"/>
          </a:xfrm>
          <a:prstGeom prst="rect">
            <a:avLst/>
          </a:prstGeom>
        </p:spPr>
      </p:pic>
      <p:cxnSp>
        <p:nvCxnSpPr>
          <p:cNvPr id="29" name="Straight Arrow Connector 28">
            <a:extLst>
              <a:ext uri="{FF2B5EF4-FFF2-40B4-BE49-F238E27FC236}">
                <a16:creationId xmlns:a16="http://schemas.microsoft.com/office/drawing/2014/main" id="{76F0F8BF-7D05-8181-855F-00A77FE95FDA}"/>
              </a:ext>
            </a:extLst>
          </p:cNvPr>
          <p:cNvCxnSpPr>
            <a:cxnSpLocks/>
          </p:cNvCxnSpPr>
          <p:nvPr/>
        </p:nvCxnSpPr>
        <p:spPr>
          <a:xfrm>
            <a:off x="1173708" y="1812272"/>
            <a:ext cx="1225636"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4078C2-7661-995A-88E5-F7C63CBE4F93}"/>
              </a:ext>
            </a:extLst>
          </p:cNvPr>
          <p:cNvCxnSpPr>
            <a:cxnSpLocks/>
          </p:cNvCxnSpPr>
          <p:nvPr/>
        </p:nvCxnSpPr>
        <p:spPr>
          <a:xfrm>
            <a:off x="5116437" y="1812272"/>
            <a:ext cx="531263"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FBA43DA-C22D-8CFD-70B1-D57C002C0A06}"/>
              </a:ext>
            </a:extLst>
          </p:cNvPr>
          <p:cNvCxnSpPr>
            <a:cxnSpLocks/>
          </p:cNvCxnSpPr>
          <p:nvPr/>
        </p:nvCxnSpPr>
        <p:spPr>
          <a:xfrm>
            <a:off x="6647609" y="2227875"/>
            <a:ext cx="0" cy="734861"/>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F16ECF4-C425-3832-07EC-A18DD110849D}"/>
              </a:ext>
            </a:extLst>
          </p:cNvPr>
          <p:cNvCxnSpPr>
            <a:cxnSpLocks/>
          </p:cNvCxnSpPr>
          <p:nvPr/>
        </p:nvCxnSpPr>
        <p:spPr>
          <a:xfrm flipV="1">
            <a:off x="7213437" y="3392321"/>
            <a:ext cx="389259" cy="7863"/>
          </a:xfrm>
          <a:prstGeom prst="straightConnector1">
            <a:avLst/>
          </a:prstGeom>
          <a:ln w="38100">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D393A11-6114-9131-4229-EE6D0D858F27}"/>
              </a:ext>
            </a:extLst>
          </p:cNvPr>
          <p:cNvCxnSpPr>
            <a:cxnSpLocks/>
          </p:cNvCxnSpPr>
          <p:nvPr/>
        </p:nvCxnSpPr>
        <p:spPr>
          <a:xfrm flipV="1">
            <a:off x="8167851" y="3943093"/>
            <a:ext cx="0" cy="73503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Graphic 41" descr="Magnifying glass">
            <a:extLst>
              <a:ext uri="{FF2B5EF4-FFF2-40B4-BE49-F238E27FC236}">
                <a16:creationId xmlns:a16="http://schemas.microsoft.com/office/drawing/2014/main" id="{B67582DD-F750-5C2B-B96B-7172EF8B35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01331" y="3187253"/>
            <a:ext cx="635033" cy="554293"/>
          </a:xfrm>
          <a:prstGeom prst="rect">
            <a:avLst/>
          </a:prstGeom>
        </p:spPr>
      </p:pic>
      <p:cxnSp>
        <p:nvCxnSpPr>
          <p:cNvPr id="43" name="Straight Arrow Connector 42">
            <a:extLst>
              <a:ext uri="{FF2B5EF4-FFF2-40B4-BE49-F238E27FC236}">
                <a16:creationId xmlns:a16="http://schemas.microsoft.com/office/drawing/2014/main" id="{ECA100FB-5647-EBA3-4331-6BA58A8E621E}"/>
              </a:ext>
            </a:extLst>
          </p:cNvPr>
          <p:cNvCxnSpPr>
            <a:cxnSpLocks/>
            <a:stCxn id="19" idx="3"/>
          </p:cNvCxnSpPr>
          <p:nvPr/>
        </p:nvCxnSpPr>
        <p:spPr>
          <a:xfrm>
            <a:off x="8281478" y="3375995"/>
            <a:ext cx="619853" cy="16326"/>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6" name="Graphic 45" descr="Document">
            <a:extLst>
              <a:ext uri="{FF2B5EF4-FFF2-40B4-BE49-F238E27FC236}">
                <a16:creationId xmlns:a16="http://schemas.microsoft.com/office/drawing/2014/main" id="{750D618E-72AE-2978-09FA-BE7AA489CB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02254" y="2960639"/>
            <a:ext cx="966267" cy="748507"/>
          </a:xfrm>
          <a:prstGeom prst="rect">
            <a:avLst/>
          </a:prstGeom>
        </p:spPr>
      </p:pic>
      <p:pic>
        <p:nvPicPr>
          <p:cNvPr id="47" name="Graphic 46" descr="Document">
            <a:extLst>
              <a:ext uri="{FF2B5EF4-FFF2-40B4-BE49-F238E27FC236}">
                <a16:creationId xmlns:a16="http://schemas.microsoft.com/office/drawing/2014/main" id="{C90C5D11-EDD2-B5C5-D2C5-6754DAEAD2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69372" y="2800131"/>
            <a:ext cx="966267" cy="748507"/>
          </a:xfrm>
          <a:prstGeom prst="rect">
            <a:avLst/>
          </a:prstGeom>
        </p:spPr>
      </p:pic>
      <p:pic>
        <p:nvPicPr>
          <p:cNvPr id="48" name="Graphic 47" descr="Document">
            <a:extLst>
              <a:ext uri="{FF2B5EF4-FFF2-40B4-BE49-F238E27FC236}">
                <a16:creationId xmlns:a16="http://schemas.microsoft.com/office/drawing/2014/main" id="{66AAFA69-65B9-52BE-AAD9-936CD1DA16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64731" y="2878607"/>
            <a:ext cx="966267" cy="580027"/>
          </a:xfrm>
          <a:prstGeom prst="rect">
            <a:avLst/>
          </a:prstGeom>
        </p:spPr>
      </p:pic>
      <p:cxnSp>
        <p:nvCxnSpPr>
          <p:cNvPr id="50" name="Straight Arrow Connector 49">
            <a:extLst>
              <a:ext uri="{FF2B5EF4-FFF2-40B4-BE49-F238E27FC236}">
                <a16:creationId xmlns:a16="http://schemas.microsoft.com/office/drawing/2014/main" id="{DD894FFC-B3C8-3D10-0CA9-2CEA8BDCBFE7}"/>
              </a:ext>
            </a:extLst>
          </p:cNvPr>
          <p:cNvCxnSpPr>
            <a:cxnSpLocks/>
          </p:cNvCxnSpPr>
          <p:nvPr/>
        </p:nvCxnSpPr>
        <p:spPr>
          <a:xfrm>
            <a:off x="9314122" y="3375994"/>
            <a:ext cx="564566" cy="0"/>
          </a:xfrm>
          <a:prstGeom prst="straightConnector1">
            <a:avLst/>
          </a:prstGeom>
          <a:ln w="38100">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7FAF285-6EF3-0303-BEE9-D411729C74E3}"/>
              </a:ext>
            </a:extLst>
          </p:cNvPr>
          <p:cNvSpPr txBox="1"/>
          <p:nvPr/>
        </p:nvSpPr>
        <p:spPr>
          <a:xfrm>
            <a:off x="8753367" y="2921913"/>
            <a:ext cx="900923" cy="369321"/>
          </a:xfrm>
          <a:prstGeom prst="rect">
            <a:avLst/>
          </a:prstGeom>
          <a:noFill/>
        </p:spPr>
        <p:txBody>
          <a:bodyPr wrap="square" rtlCol="0">
            <a:spAutoFit/>
          </a:bodyPr>
          <a:lstStyle/>
          <a:p>
            <a:r>
              <a:rPr lang="en-GB" dirty="0">
                <a:solidFill>
                  <a:srgbClr val="0070C0"/>
                </a:solidFill>
              </a:rPr>
              <a:t>Index</a:t>
            </a:r>
          </a:p>
        </p:txBody>
      </p:sp>
      <p:sp>
        <p:nvSpPr>
          <p:cNvPr id="52" name="TextBox 51">
            <a:extLst>
              <a:ext uri="{FF2B5EF4-FFF2-40B4-BE49-F238E27FC236}">
                <a16:creationId xmlns:a16="http://schemas.microsoft.com/office/drawing/2014/main" id="{BFDE75DE-36CC-8DD4-91E4-95A79E9A7752}"/>
              </a:ext>
            </a:extLst>
          </p:cNvPr>
          <p:cNvSpPr txBox="1"/>
          <p:nvPr/>
        </p:nvSpPr>
        <p:spPr>
          <a:xfrm>
            <a:off x="9969372" y="3665309"/>
            <a:ext cx="2749010" cy="369332"/>
          </a:xfrm>
          <a:prstGeom prst="rect">
            <a:avLst/>
          </a:prstGeom>
          <a:noFill/>
        </p:spPr>
        <p:txBody>
          <a:bodyPr wrap="square" rtlCol="0">
            <a:spAutoFit/>
          </a:bodyPr>
          <a:lstStyle/>
          <a:p>
            <a:r>
              <a:rPr lang="en-GB" dirty="0">
                <a:solidFill>
                  <a:srgbClr val="0070C0"/>
                </a:solidFill>
              </a:rPr>
              <a:t>Keyword Search</a:t>
            </a:r>
          </a:p>
        </p:txBody>
      </p:sp>
      <p:sp>
        <p:nvSpPr>
          <p:cNvPr id="53" name="Right Brace 52">
            <a:extLst>
              <a:ext uri="{FF2B5EF4-FFF2-40B4-BE49-F238E27FC236}">
                <a16:creationId xmlns:a16="http://schemas.microsoft.com/office/drawing/2014/main" id="{BB4181C2-87AC-7B33-2EA2-D21832B1CF00}"/>
              </a:ext>
            </a:extLst>
          </p:cNvPr>
          <p:cNvSpPr/>
          <p:nvPr/>
        </p:nvSpPr>
        <p:spPr>
          <a:xfrm rot="16200000">
            <a:off x="8006070" y="4440687"/>
            <a:ext cx="298383" cy="1270065"/>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TextBox 53">
            <a:extLst>
              <a:ext uri="{FF2B5EF4-FFF2-40B4-BE49-F238E27FC236}">
                <a16:creationId xmlns:a16="http://schemas.microsoft.com/office/drawing/2014/main" id="{2DA335EA-FC41-0306-B935-E6A72D5316E8}"/>
              </a:ext>
            </a:extLst>
          </p:cNvPr>
          <p:cNvSpPr txBox="1"/>
          <p:nvPr/>
        </p:nvSpPr>
        <p:spPr>
          <a:xfrm>
            <a:off x="6109367" y="3707743"/>
            <a:ext cx="1537078" cy="369332"/>
          </a:xfrm>
          <a:prstGeom prst="rect">
            <a:avLst/>
          </a:prstGeom>
          <a:noFill/>
        </p:spPr>
        <p:txBody>
          <a:bodyPr wrap="square" rtlCol="0">
            <a:spAutoFit/>
          </a:bodyPr>
          <a:lstStyle/>
          <a:p>
            <a:r>
              <a:rPr lang="en-GB" dirty="0">
                <a:solidFill>
                  <a:srgbClr val="0070C0"/>
                </a:solidFill>
              </a:rPr>
              <a:t>Azure OpenAI</a:t>
            </a:r>
          </a:p>
        </p:txBody>
      </p:sp>
      <p:sp>
        <p:nvSpPr>
          <p:cNvPr id="55" name="TextBox 54">
            <a:extLst>
              <a:ext uri="{FF2B5EF4-FFF2-40B4-BE49-F238E27FC236}">
                <a16:creationId xmlns:a16="http://schemas.microsoft.com/office/drawing/2014/main" id="{B0CC8399-1D93-3BA7-3483-75EEA2C4361F}"/>
              </a:ext>
            </a:extLst>
          </p:cNvPr>
          <p:cNvSpPr txBox="1"/>
          <p:nvPr/>
        </p:nvSpPr>
        <p:spPr>
          <a:xfrm>
            <a:off x="7646445" y="3668115"/>
            <a:ext cx="1667677" cy="369332"/>
          </a:xfrm>
          <a:prstGeom prst="rect">
            <a:avLst/>
          </a:prstGeom>
          <a:noFill/>
        </p:spPr>
        <p:txBody>
          <a:bodyPr wrap="square" rtlCol="0">
            <a:spAutoFit/>
          </a:bodyPr>
          <a:lstStyle/>
          <a:p>
            <a:r>
              <a:rPr lang="en-GB" dirty="0">
                <a:solidFill>
                  <a:srgbClr val="0070C0"/>
                </a:solidFill>
              </a:rPr>
              <a:t>Azure AI Search</a:t>
            </a:r>
          </a:p>
        </p:txBody>
      </p:sp>
      <p:cxnSp>
        <p:nvCxnSpPr>
          <p:cNvPr id="59" name="Straight Arrow Connector 58">
            <a:extLst>
              <a:ext uri="{FF2B5EF4-FFF2-40B4-BE49-F238E27FC236}">
                <a16:creationId xmlns:a16="http://schemas.microsoft.com/office/drawing/2014/main" id="{6EB17CAB-8441-93DF-0656-39FB07AC3D3C}"/>
              </a:ext>
            </a:extLst>
          </p:cNvPr>
          <p:cNvCxnSpPr>
            <a:cxnSpLocks/>
          </p:cNvCxnSpPr>
          <p:nvPr/>
        </p:nvCxnSpPr>
        <p:spPr>
          <a:xfrm flipH="1">
            <a:off x="3905694" y="1829014"/>
            <a:ext cx="613716" cy="0"/>
          </a:xfrm>
          <a:prstGeom prst="straightConnector1">
            <a:avLst/>
          </a:prstGeom>
          <a:ln w="38100">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9A3B0AB-EDDC-24D4-C3EE-299D12032827}"/>
              </a:ext>
            </a:extLst>
          </p:cNvPr>
          <p:cNvSpPr txBox="1"/>
          <p:nvPr/>
        </p:nvSpPr>
        <p:spPr>
          <a:xfrm>
            <a:off x="7269382" y="6105838"/>
            <a:ext cx="3183123" cy="369332"/>
          </a:xfrm>
          <a:prstGeom prst="rect">
            <a:avLst/>
          </a:prstGeom>
          <a:noFill/>
        </p:spPr>
        <p:txBody>
          <a:bodyPr wrap="square" rtlCol="0">
            <a:spAutoFit/>
          </a:bodyPr>
          <a:lstStyle/>
          <a:p>
            <a:r>
              <a:rPr lang="en-GB" dirty="0">
                <a:solidFill>
                  <a:srgbClr val="0070C0"/>
                </a:solidFill>
              </a:rPr>
              <a:t>Internal Knowledge based Data</a:t>
            </a:r>
          </a:p>
        </p:txBody>
      </p:sp>
      <p:sp>
        <p:nvSpPr>
          <p:cNvPr id="2" name="TextBox 1">
            <a:extLst>
              <a:ext uri="{FF2B5EF4-FFF2-40B4-BE49-F238E27FC236}">
                <a16:creationId xmlns:a16="http://schemas.microsoft.com/office/drawing/2014/main" id="{5F97332B-11CC-7CF1-CE83-FD3578F591D5}"/>
              </a:ext>
            </a:extLst>
          </p:cNvPr>
          <p:cNvSpPr txBox="1"/>
          <p:nvPr/>
        </p:nvSpPr>
        <p:spPr>
          <a:xfrm>
            <a:off x="339233" y="2178634"/>
            <a:ext cx="1589805" cy="1569660"/>
          </a:xfrm>
          <a:prstGeom prst="rect">
            <a:avLst/>
          </a:prstGeom>
          <a:noFill/>
        </p:spPr>
        <p:txBody>
          <a:bodyPr wrap="square" rtlCol="0">
            <a:spAutoFit/>
          </a:bodyPr>
          <a:lstStyle/>
          <a:p>
            <a:r>
              <a:rPr lang="en-GB" sz="2400" dirty="0">
                <a:solidFill>
                  <a:srgbClr val="0070C0"/>
                </a:solidFill>
              </a:rPr>
              <a:t>e.g. Social media like </a:t>
            </a:r>
          </a:p>
          <a:p>
            <a:r>
              <a:rPr lang="en-GB" sz="2400" dirty="0">
                <a:solidFill>
                  <a:srgbClr val="0070C0"/>
                </a:solidFill>
              </a:rPr>
              <a:t> Twitter, Slack App</a:t>
            </a:r>
          </a:p>
        </p:txBody>
      </p:sp>
      <p:sp>
        <p:nvSpPr>
          <p:cNvPr id="4" name="TextBox 3">
            <a:extLst>
              <a:ext uri="{FF2B5EF4-FFF2-40B4-BE49-F238E27FC236}">
                <a16:creationId xmlns:a16="http://schemas.microsoft.com/office/drawing/2014/main" id="{927A5F2E-4CB6-9C27-CD34-BEDC0A31D1A3}"/>
              </a:ext>
            </a:extLst>
          </p:cNvPr>
          <p:cNvSpPr txBox="1"/>
          <p:nvPr/>
        </p:nvSpPr>
        <p:spPr>
          <a:xfrm>
            <a:off x="7891104" y="1448153"/>
            <a:ext cx="1589805" cy="923330"/>
          </a:xfrm>
          <a:prstGeom prst="rect">
            <a:avLst/>
          </a:prstGeom>
          <a:noFill/>
        </p:spPr>
        <p:txBody>
          <a:bodyPr wrap="square" rtlCol="0">
            <a:spAutoFit/>
          </a:bodyPr>
          <a:lstStyle/>
          <a:p>
            <a:r>
              <a:rPr lang="en-GB" dirty="0">
                <a:solidFill>
                  <a:srgbClr val="0070C0"/>
                </a:solidFill>
              </a:rPr>
              <a:t>Blocked Harmful Prompt</a:t>
            </a:r>
          </a:p>
        </p:txBody>
      </p:sp>
      <p:sp>
        <p:nvSpPr>
          <p:cNvPr id="6" name="TextBox 5">
            <a:extLst>
              <a:ext uri="{FF2B5EF4-FFF2-40B4-BE49-F238E27FC236}">
                <a16:creationId xmlns:a16="http://schemas.microsoft.com/office/drawing/2014/main" id="{7BBA586B-71BA-AED9-81EB-76B81758ED13}"/>
              </a:ext>
            </a:extLst>
          </p:cNvPr>
          <p:cNvSpPr txBox="1"/>
          <p:nvPr/>
        </p:nvSpPr>
        <p:spPr>
          <a:xfrm>
            <a:off x="5760704" y="614880"/>
            <a:ext cx="3401198" cy="461665"/>
          </a:xfrm>
          <a:prstGeom prst="rect">
            <a:avLst/>
          </a:prstGeom>
          <a:noFill/>
        </p:spPr>
        <p:txBody>
          <a:bodyPr wrap="square" rtlCol="0">
            <a:spAutoFit/>
          </a:bodyPr>
          <a:lstStyle/>
          <a:p>
            <a:r>
              <a:rPr lang="en-GB" sz="2400" dirty="0">
                <a:solidFill>
                  <a:srgbClr val="0070C0"/>
                </a:solidFill>
              </a:rPr>
              <a:t>Response </a:t>
            </a:r>
          </a:p>
        </p:txBody>
      </p:sp>
      <p:sp>
        <p:nvSpPr>
          <p:cNvPr id="7" name="TextBox 6">
            <a:extLst>
              <a:ext uri="{FF2B5EF4-FFF2-40B4-BE49-F238E27FC236}">
                <a16:creationId xmlns:a16="http://schemas.microsoft.com/office/drawing/2014/main" id="{80429408-ABF6-F977-F669-BBBD470A548F}"/>
              </a:ext>
            </a:extLst>
          </p:cNvPr>
          <p:cNvSpPr txBox="1"/>
          <p:nvPr/>
        </p:nvSpPr>
        <p:spPr>
          <a:xfrm>
            <a:off x="4425389" y="2071630"/>
            <a:ext cx="1435305" cy="1200329"/>
          </a:xfrm>
          <a:prstGeom prst="rect">
            <a:avLst/>
          </a:prstGeom>
          <a:noFill/>
        </p:spPr>
        <p:txBody>
          <a:bodyPr wrap="square" rtlCol="0">
            <a:spAutoFit/>
          </a:bodyPr>
          <a:lstStyle/>
          <a:p>
            <a:r>
              <a:rPr lang="en-GB" dirty="0">
                <a:solidFill>
                  <a:srgbClr val="0070C0"/>
                </a:solidFill>
              </a:rPr>
              <a:t>Azure Function, Notebooks , C# code etc</a:t>
            </a:r>
          </a:p>
        </p:txBody>
      </p:sp>
      <p:sp>
        <p:nvSpPr>
          <p:cNvPr id="8" name="Date Placeholder 7">
            <a:extLst>
              <a:ext uri="{FF2B5EF4-FFF2-40B4-BE49-F238E27FC236}">
                <a16:creationId xmlns:a16="http://schemas.microsoft.com/office/drawing/2014/main" id="{FA5FC0CD-4FC8-0673-AAFB-0AEE3B589E79}"/>
              </a:ext>
            </a:extLst>
          </p:cNvPr>
          <p:cNvSpPr>
            <a:spLocks noGrp="1"/>
          </p:cNvSpPr>
          <p:nvPr>
            <p:ph type="dt" sz="half" idx="10"/>
          </p:nvPr>
        </p:nvSpPr>
        <p:spPr/>
        <p:txBody>
          <a:bodyPr/>
          <a:lstStyle/>
          <a:p>
            <a:fld id="{0F50BFC7-7D3A-4AB3-BC24-E4AE5292EC48}" type="datetime1">
              <a:rPr lang="en-GB" smtClean="0"/>
              <a:t>20/01/2025</a:t>
            </a:fld>
            <a:endParaRPr lang="en-GB"/>
          </a:p>
        </p:txBody>
      </p:sp>
      <p:sp>
        <p:nvSpPr>
          <p:cNvPr id="10" name="Slide Number Placeholder 9">
            <a:extLst>
              <a:ext uri="{FF2B5EF4-FFF2-40B4-BE49-F238E27FC236}">
                <a16:creationId xmlns:a16="http://schemas.microsoft.com/office/drawing/2014/main" id="{4A5EFD2A-C112-7762-8C35-920B8E019008}"/>
              </a:ext>
            </a:extLst>
          </p:cNvPr>
          <p:cNvSpPr>
            <a:spLocks noGrp="1"/>
          </p:cNvSpPr>
          <p:nvPr>
            <p:ph type="sldNum" sz="quarter" idx="12"/>
          </p:nvPr>
        </p:nvSpPr>
        <p:spPr/>
        <p:txBody>
          <a:bodyPr/>
          <a:lstStyle/>
          <a:p>
            <a:fld id="{A50B2703-FD85-4CDF-BB68-14CE774D9DEA}" type="slidenum">
              <a:rPr lang="en-GB" smtClean="0"/>
              <a:t>41</a:t>
            </a:fld>
            <a:endParaRPr lang="en-GB"/>
          </a:p>
        </p:txBody>
      </p:sp>
      <p:pic>
        <p:nvPicPr>
          <p:cNvPr id="15" name="Picture 14">
            <a:extLst>
              <a:ext uri="{FF2B5EF4-FFF2-40B4-BE49-F238E27FC236}">
                <a16:creationId xmlns:a16="http://schemas.microsoft.com/office/drawing/2014/main" id="{4C5189BD-B5E6-9663-C3D0-11A65FADD454}"/>
              </a:ext>
            </a:extLst>
          </p:cNvPr>
          <p:cNvPicPr>
            <a:picLocks noChangeAspect="1"/>
          </p:cNvPicPr>
          <p:nvPr/>
        </p:nvPicPr>
        <p:blipFill>
          <a:blip r:embed="rId7"/>
          <a:stretch>
            <a:fillRect/>
          </a:stretch>
        </p:blipFill>
        <p:spPr>
          <a:xfrm>
            <a:off x="11550316" y="6229350"/>
            <a:ext cx="641684" cy="619124"/>
          </a:xfrm>
          <a:prstGeom prst="rect">
            <a:avLst/>
          </a:prstGeom>
        </p:spPr>
      </p:pic>
      <p:sp>
        <p:nvSpPr>
          <p:cNvPr id="22" name="Title 1">
            <a:extLst>
              <a:ext uri="{FF2B5EF4-FFF2-40B4-BE49-F238E27FC236}">
                <a16:creationId xmlns:a16="http://schemas.microsoft.com/office/drawing/2014/main" id="{6D16A7C7-C4E1-9592-C08F-1762FD55D9FE}"/>
              </a:ext>
            </a:extLst>
          </p:cNvPr>
          <p:cNvSpPr txBox="1">
            <a:spLocks/>
          </p:cNvSpPr>
          <p:nvPr/>
        </p:nvSpPr>
        <p:spPr>
          <a:xfrm>
            <a:off x="2849261" y="2000"/>
            <a:ext cx="7436126" cy="62091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b="1" dirty="0">
                <a:solidFill>
                  <a:srgbClr val="0070C0"/>
                </a:solidFill>
              </a:rPr>
              <a:t>High Level Design</a:t>
            </a:r>
          </a:p>
        </p:txBody>
      </p:sp>
    </p:spTree>
    <p:extLst>
      <p:ext uri="{BB962C8B-B14F-4D97-AF65-F5344CB8AC3E}">
        <p14:creationId xmlns:p14="http://schemas.microsoft.com/office/powerpoint/2010/main" val="1038481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01428-BA9C-D175-FDCD-B4E5966706FB}"/>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90E023F-28B4-10FF-3025-39B6EBC3498B}"/>
              </a:ext>
            </a:extLst>
          </p:cNvPr>
          <p:cNvSpPr txBox="1"/>
          <p:nvPr/>
        </p:nvSpPr>
        <p:spPr>
          <a:xfrm>
            <a:off x="2197250" y="1804209"/>
            <a:ext cx="2749010" cy="369332"/>
          </a:xfrm>
          <a:prstGeom prst="rect">
            <a:avLst/>
          </a:prstGeom>
          <a:noFill/>
        </p:spPr>
        <p:txBody>
          <a:bodyPr wrap="square" rtlCol="0">
            <a:spAutoFit/>
          </a:bodyPr>
          <a:lstStyle/>
          <a:p>
            <a:r>
              <a:rPr lang="en-GB" dirty="0">
                <a:solidFill>
                  <a:srgbClr val="0070C0"/>
                </a:solidFill>
              </a:rPr>
              <a:t>Search</a:t>
            </a:r>
            <a:r>
              <a:rPr lang="en-GB" dirty="0"/>
              <a:t> </a:t>
            </a:r>
            <a:r>
              <a:rPr lang="en-GB" dirty="0">
                <a:solidFill>
                  <a:srgbClr val="0070C0"/>
                </a:solidFill>
              </a:rPr>
              <a:t>Query</a:t>
            </a:r>
          </a:p>
        </p:txBody>
      </p:sp>
      <p:pic>
        <p:nvPicPr>
          <p:cNvPr id="14" name="Picture 13">
            <a:extLst>
              <a:ext uri="{FF2B5EF4-FFF2-40B4-BE49-F238E27FC236}">
                <a16:creationId xmlns:a16="http://schemas.microsoft.com/office/drawing/2014/main" id="{AC273C6A-C685-B5F9-BCBE-4CF6EFCE59C1}"/>
              </a:ext>
            </a:extLst>
          </p:cNvPr>
          <p:cNvPicPr>
            <a:picLocks noChangeAspect="1"/>
          </p:cNvPicPr>
          <p:nvPr/>
        </p:nvPicPr>
        <p:blipFill>
          <a:blip r:embed="rId2"/>
          <a:stretch>
            <a:fillRect/>
          </a:stretch>
        </p:blipFill>
        <p:spPr>
          <a:xfrm>
            <a:off x="1350819" y="1547442"/>
            <a:ext cx="635033" cy="800806"/>
          </a:xfrm>
          <a:prstGeom prst="rect">
            <a:avLst/>
          </a:prstGeom>
        </p:spPr>
      </p:pic>
      <p:pic>
        <p:nvPicPr>
          <p:cNvPr id="19" name="Picture 18">
            <a:extLst>
              <a:ext uri="{FF2B5EF4-FFF2-40B4-BE49-F238E27FC236}">
                <a16:creationId xmlns:a16="http://schemas.microsoft.com/office/drawing/2014/main" id="{0F67D307-1FAB-C3CF-FE89-C23B96EE6E9A}"/>
              </a:ext>
            </a:extLst>
          </p:cNvPr>
          <p:cNvPicPr>
            <a:picLocks noChangeAspect="1"/>
          </p:cNvPicPr>
          <p:nvPr/>
        </p:nvPicPr>
        <p:blipFill>
          <a:blip r:embed="rId3"/>
          <a:stretch>
            <a:fillRect/>
          </a:stretch>
        </p:blipFill>
        <p:spPr>
          <a:xfrm>
            <a:off x="6930548" y="2015113"/>
            <a:ext cx="635033" cy="457223"/>
          </a:xfrm>
          <a:prstGeom prst="rect">
            <a:avLst/>
          </a:prstGeom>
        </p:spPr>
      </p:pic>
      <p:pic>
        <p:nvPicPr>
          <p:cNvPr id="20" name="Picture 19">
            <a:extLst>
              <a:ext uri="{FF2B5EF4-FFF2-40B4-BE49-F238E27FC236}">
                <a16:creationId xmlns:a16="http://schemas.microsoft.com/office/drawing/2014/main" id="{A339F0E6-30B0-DFCF-7D39-D35D9EC14B96}"/>
              </a:ext>
            </a:extLst>
          </p:cNvPr>
          <p:cNvPicPr>
            <a:picLocks noChangeAspect="1"/>
          </p:cNvPicPr>
          <p:nvPr/>
        </p:nvPicPr>
        <p:blipFill>
          <a:blip r:embed="rId4"/>
          <a:stretch>
            <a:fillRect/>
          </a:stretch>
        </p:blipFill>
        <p:spPr>
          <a:xfrm>
            <a:off x="7239735" y="4042101"/>
            <a:ext cx="590580" cy="673769"/>
          </a:xfrm>
          <a:prstGeom prst="rect">
            <a:avLst/>
          </a:prstGeom>
        </p:spPr>
      </p:pic>
      <p:pic>
        <p:nvPicPr>
          <p:cNvPr id="21" name="Picture 20">
            <a:extLst>
              <a:ext uri="{FF2B5EF4-FFF2-40B4-BE49-F238E27FC236}">
                <a16:creationId xmlns:a16="http://schemas.microsoft.com/office/drawing/2014/main" id="{17E7FB4B-79DF-FE88-6C8E-F5BAE99BE288}"/>
              </a:ext>
            </a:extLst>
          </p:cNvPr>
          <p:cNvPicPr>
            <a:picLocks noChangeAspect="1"/>
          </p:cNvPicPr>
          <p:nvPr/>
        </p:nvPicPr>
        <p:blipFill>
          <a:blip r:embed="rId5"/>
          <a:stretch>
            <a:fillRect/>
          </a:stretch>
        </p:blipFill>
        <p:spPr>
          <a:xfrm>
            <a:off x="6474064" y="4060840"/>
            <a:ext cx="590581" cy="673768"/>
          </a:xfrm>
          <a:prstGeom prst="rect">
            <a:avLst/>
          </a:prstGeom>
        </p:spPr>
      </p:pic>
      <p:pic>
        <p:nvPicPr>
          <p:cNvPr id="26" name="Picture 25">
            <a:extLst>
              <a:ext uri="{FF2B5EF4-FFF2-40B4-BE49-F238E27FC236}">
                <a16:creationId xmlns:a16="http://schemas.microsoft.com/office/drawing/2014/main" id="{0F65FE0E-3C05-0E3C-1F2B-BE08892C10C3}"/>
              </a:ext>
            </a:extLst>
          </p:cNvPr>
          <p:cNvPicPr>
            <a:picLocks noChangeAspect="1"/>
          </p:cNvPicPr>
          <p:nvPr/>
        </p:nvPicPr>
        <p:blipFill>
          <a:blip r:embed="rId6"/>
          <a:stretch>
            <a:fillRect/>
          </a:stretch>
        </p:blipFill>
        <p:spPr>
          <a:xfrm>
            <a:off x="5180677" y="1855289"/>
            <a:ext cx="825542" cy="654084"/>
          </a:xfrm>
          <a:prstGeom prst="rect">
            <a:avLst/>
          </a:prstGeom>
        </p:spPr>
      </p:pic>
      <p:cxnSp>
        <p:nvCxnSpPr>
          <p:cNvPr id="29" name="Straight Arrow Connector 28">
            <a:extLst>
              <a:ext uri="{FF2B5EF4-FFF2-40B4-BE49-F238E27FC236}">
                <a16:creationId xmlns:a16="http://schemas.microsoft.com/office/drawing/2014/main" id="{ED0F1BA5-BD3F-A233-80FA-AA8C8668AB26}"/>
              </a:ext>
            </a:extLst>
          </p:cNvPr>
          <p:cNvCxnSpPr>
            <a:cxnSpLocks/>
          </p:cNvCxnSpPr>
          <p:nvPr/>
        </p:nvCxnSpPr>
        <p:spPr>
          <a:xfrm>
            <a:off x="2312066" y="2255049"/>
            <a:ext cx="1225636"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5C9A02-7966-DA23-FE47-55DF075DAB47}"/>
              </a:ext>
            </a:extLst>
          </p:cNvPr>
          <p:cNvCxnSpPr>
            <a:cxnSpLocks/>
          </p:cNvCxnSpPr>
          <p:nvPr/>
        </p:nvCxnSpPr>
        <p:spPr>
          <a:xfrm>
            <a:off x="4173481" y="2247340"/>
            <a:ext cx="922907" cy="0"/>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DA6BAC7-F7E4-0A0C-3139-E7B83A105068}"/>
              </a:ext>
            </a:extLst>
          </p:cNvPr>
          <p:cNvCxnSpPr>
            <a:cxnSpLocks/>
          </p:cNvCxnSpPr>
          <p:nvPr/>
        </p:nvCxnSpPr>
        <p:spPr>
          <a:xfrm flipV="1">
            <a:off x="7187020" y="2989943"/>
            <a:ext cx="0" cy="73503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Graphic 41" descr="Magnifying glass">
            <a:extLst>
              <a:ext uri="{FF2B5EF4-FFF2-40B4-BE49-F238E27FC236}">
                <a16:creationId xmlns:a16="http://schemas.microsoft.com/office/drawing/2014/main" id="{5FFEB421-3B65-9E0C-5C25-6A1FAE3427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42666" y="1991998"/>
            <a:ext cx="635033" cy="554293"/>
          </a:xfrm>
          <a:prstGeom prst="rect">
            <a:avLst/>
          </a:prstGeom>
        </p:spPr>
      </p:pic>
      <p:pic>
        <p:nvPicPr>
          <p:cNvPr id="46" name="Graphic 45" descr="Document">
            <a:extLst>
              <a:ext uri="{FF2B5EF4-FFF2-40B4-BE49-F238E27FC236}">
                <a16:creationId xmlns:a16="http://schemas.microsoft.com/office/drawing/2014/main" id="{5DFB6965-1D9C-C524-D6DE-B2616180DF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07265" y="1896099"/>
            <a:ext cx="966267" cy="748507"/>
          </a:xfrm>
          <a:prstGeom prst="rect">
            <a:avLst/>
          </a:prstGeom>
        </p:spPr>
      </p:pic>
      <p:pic>
        <p:nvPicPr>
          <p:cNvPr id="48" name="Graphic 47" descr="Document">
            <a:extLst>
              <a:ext uri="{FF2B5EF4-FFF2-40B4-BE49-F238E27FC236}">
                <a16:creationId xmlns:a16="http://schemas.microsoft.com/office/drawing/2014/main" id="{CFE452EE-190A-611E-B08B-5B6E721137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6403" y="2153628"/>
            <a:ext cx="966267" cy="580027"/>
          </a:xfrm>
          <a:prstGeom prst="rect">
            <a:avLst/>
          </a:prstGeom>
        </p:spPr>
      </p:pic>
      <p:cxnSp>
        <p:nvCxnSpPr>
          <p:cNvPr id="50" name="Straight Arrow Connector 49">
            <a:extLst>
              <a:ext uri="{FF2B5EF4-FFF2-40B4-BE49-F238E27FC236}">
                <a16:creationId xmlns:a16="http://schemas.microsoft.com/office/drawing/2014/main" id="{A326313E-CAE0-CED9-CAA1-933A3F449659}"/>
              </a:ext>
            </a:extLst>
          </p:cNvPr>
          <p:cNvCxnSpPr>
            <a:cxnSpLocks/>
          </p:cNvCxnSpPr>
          <p:nvPr/>
        </p:nvCxnSpPr>
        <p:spPr>
          <a:xfrm>
            <a:off x="8558969" y="2266671"/>
            <a:ext cx="925295" cy="247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0E761A3-B29E-69CC-9F60-8A31B234FFCC}"/>
              </a:ext>
            </a:extLst>
          </p:cNvPr>
          <p:cNvSpPr txBox="1"/>
          <p:nvPr/>
        </p:nvSpPr>
        <p:spPr>
          <a:xfrm>
            <a:off x="7785126" y="1670629"/>
            <a:ext cx="900923" cy="369321"/>
          </a:xfrm>
          <a:prstGeom prst="rect">
            <a:avLst/>
          </a:prstGeom>
          <a:noFill/>
        </p:spPr>
        <p:txBody>
          <a:bodyPr wrap="square" rtlCol="0">
            <a:spAutoFit/>
          </a:bodyPr>
          <a:lstStyle/>
          <a:p>
            <a:r>
              <a:rPr lang="en-GB" dirty="0">
                <a:solidFill>
                  <a:srgbClr val="0070C0"/>
                </a:solidFill>
              </a:rPr>
              <a:t>Index</a:t>
            </a:r>
          </a:p>
        </p:txBody>
      </p:sp>
      <p:sp>
        <p:nvSpPr>
          <p:cNvPr id="52" name="TextBox 51">
            <a:extLst>
              <a:ext uri="{FF2B5EF4-FFF2-40B4-BE49-F238E27FC236}">
                <a16:creationId xmlns:a16="http://schemas.microsoft.com/office/drawing/2014/main" id="{A79D125C-AAE6-D84A-94D3-F3B8F20D7C53}"/>
              </a:ext>
            </a:extLst>
          </p:cNvPr>
          <p:cNvSpPr txBox="1"/>
          <p:nvPr/>
        </p:nvSpPr>
        <p:spPr>
          <a:xfrm>
            <a:off x="8910882" y="2620611"/>
            <a:ext cx="2749010" cy="369332"/>
          </a:xfrm>
          <a:prstGeom prst="rect">
            <a:avLst/>
          </a:prstGeom>
          <a:noFill/>
        </p:spPr>
        <p:txBody>
          <a:bodyPr wrap="square" rtlCol="0">
            <a:spAutoFit/>
          </a:bodyPr>
          <a:lstStyle/>
          <a:p>
            <a:r>
              <a:rPr lang="en-GB" dirty="0">
                <a:solidFill>
                  <a:srgbClr val="0070C0"/>
                </a:solidFill>
              </a:rPr>
              <a:t>Keyword Search</a:t>
            </a:r>
          </a:p>
        </p:txBody>
      </p:sp>
      <p:sp>
        <p:nvSpPr>
          <p:cNvPr id="53" name="Right Brace 52">
            <a:extLst>
              <a:ext uri="{FF2B5EF4-FFF2-40B4-BE49-F238E27FC236}">
                <a16:creationId xmlns:a16="http://schemas.microsoft.com/office/drawing/2014/main" id="{2D32FD40-CCF1-7539-B43C-AC46E847E27A}"/>
              </a:ext>
            </a:extLst>
          </p:cNvPr>
          <p:cNvSpPr/>
          <p:nvPr/>
        </p:nvSpPr>
        <p:spPr>
          <a:xfrm rot="16200000">
            <a:off x="7037829" y="3189403"/>
            <a:ext cx="298383" cy="1270065"/>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TextBox 53">
            <a:extLst>
              <a:ext uri="{FF2B5EF4-FFF2-40B4-BE49-F238E27FC236}">
                <a16:creationId xmlns:a16="http://schemas.microsoft.com/office/drawing/2014/main" id="{AB44E10E-5B3E-499E-1A41-96A75EE43F59}"/>
              </a:ext>
            </a:extLst>
          </p:cNvPr>
          <p:cNvSpPr txBox="1"/>
          <p:nvPr/>
        </p:nvSpPr>
        <p:spPr>
          <a:xfrm>
            <a:off x="4899006" y="2581256"/>
            <a:ext cx="1537078" cy="369332"/>
          </a:xfrm>
          <a:prstGeom prst="rect">
            <a:avLst/>
          </a:prstGeom>
          <a:noFill/>
        </p:spPr>
        <p:txBody>
          <a:bodyPr wrap="square" rtlCol="0">
            <a:spAutoFit/>
          </a:bodyPr>
          <a:lstStyle/>
          <a:p>
            <a:r>
              <a:rPr lang="en-GB" dirty="0">
                <a:solidFill>
                  <a:srgbClr val="0070C0"/>
                </a:solidFill>
              </a:rPr>
              <a:t>Azure OpenAI</a:t>
            </a:r>
          </a:p>
        </p:txBody>
      </p:sp>
      <p:sp>
        <p:nvSpPr>
          <p:cNvPr id="55" name="TextBox 54">
            <a:extLst>
              <a:ext uri="{FF2B5EF4-FFF2-40B4-BE49-F238E27FC236}">
                <a16:creationId xmlns:a16="http://schemas.microsoft.com/office/drawing/2014/main" id="{9E711848-F460-2DCF-3694-3C8884224DCA}"/>
              </a:ext>
            </a:extLst>
          </p:cNvPr>
          <p:cNvSpPr txBox="1"/>
          <p:nvPr/>
        </p:nvSpPr>
        <p:spPr>
          <a:xfrm>
            <a:off x="6551988" y="2586374"/>
            <a:ext cx="1667677" cy="369332"/>
          </a:xfrm>
          <a:prstGeom prst="rect">
            <a:avLst/>
          </a:prstGeom>
          <a:noFill/>
        </p:spPr>
        <p:txBody>
          <a:bodyPr wrap="square" rtlCol="0">
            <a:spAutoFit/>
          </a:bodyPr>
          <a:lstStyle/>
          <a:p>
            <a:r>
              <a:rPr lang="en-GB" dirty="0">
                <a:solidFill>
                  <a:srgbClr val="0070C0"/>
                </a:solidFill>
              </a:rPr>
              <a:t>Azure AI Search</a:t>
            </a:r>
          </a:p>
        </p:txBody>
      </p:sp>
      <p:sp>
        <p:nvSpPr>
          <p:cNvPr id="65" name="TextBox 64">
            <a:extLst>
              <a:ext uri="{FF2B5EF4-FFF2-40B4-BE49-F238E27FC236}">
                <a16:creationId xmlns:a16="http://schemas.microsoft.com/office/drawing/2014/main" id="{DED116AB-C431-B579-996D-0B8B2AFCA5D5}"/>
              </a:ext>
            </a:extLst>
          </p:cNvPr>
          <p:cNvSpPr txBox="1"/>
          <p:nvPr/>
        </p:nvSpPr>
        <p:spPr>
          <a:xfrm>
            <a:off x="6301141" y="4854554"/>
            <a:ext cx="3183123" cy="369332"/>
          </a:xfrm>
          <a:prstGeom prst="rect">
            <a:avLst/>
          </a:prstGeom>
          <a:noFill/>
        </p:spPr>
        <p:txBody>
          <a:bodyPr wrap="square" rtlCol="0">
            <a:spAutoFit/>
          </a:bodyPr>
          <a:lstStyle/>
          <a:p>
            <a:r>
              <a:rPr lang="en-GB" dirty="0">
                <a:solidFill>
                  <a:srgbClr val="0070C0"/>
                </a:solidFill>
              </a:rPr>
              <a:t>Internal Knowledge based Data</a:t>
            </a:r>
          </a:p>
        </p:txBody>
      </p:sp>
      <p:sp>
        <p:nvSpPr>
          <p:cNvPr id="2" name="TextBox 1">
            <a:extLst>
              <a:ext uri="{FF2B5EF4-FFF2-40B4-BE49-F238E27FC236}">
                <a16:creationId xmlns:a16="http://schemas.microsoft.com/office/drawing/2014/main" id="{C12D636F-9630-E7F2-CC30-94DE7DFC9E92}"/>
              </a:ext>
            </a:extLst>
          </p:cNvPr>
          <p:cNvSpPr txBox="1"/>
          <p:nvPr/>
        </p:nvSpPr>
        <p:spPr>
          <a:xfrm>
            <a:off x="1023354" y="2353322"/>
            <a:ext cx="1589805" cy="1569660"/>
          </a:xfrm>
          <a:prstGeom prst="rect">
            <a:avLst/>
          </a:prstGeom>
          <a:noFill/>
        </p:spPr>
        <p:txBody>
          <a:bodyPr wrap="square" rtlCol="0">
            <a:spAutoFit/>
          </a:bodyPr>
          <a:lstStyle/>
          <a:p>
            <a:r>
              <a:rPr lang="en-GB" sz="2400" dirty="0">
                <a:solidFill>
                  <a:srgbClr val="0070C0"/>
                </a:solidFill>
              </a:rPr>
              <a:t>e.g. Social media like </a:t>
            </a:r>
          </a:p>
          <a:p>
            <a:r>
              <a:rPr lang="en-GB" sz="2400" dirty="0">
                <a:solidFill>
                  <a:srgbClr val="0070C0"/>
                </a:solidFill>
              </a:rPr>
              <a:t> Twitter, Slack App</a:t>
            </a:r>
          </a:p>
        </p:txBody>
      </p:sp>
      <p:sp>
        <p:nvSpPr>
          <p:cNvPr id="8" name="Date Placeholder 7">
            <a:extLst>
              <a:ext uri="{FF2B5EF4-FFF2-40B4-BE49-F238E27FC236}">
                <a16:creationId xmlns:a16="http://schemas.microsoft.com/office/drawing/2014/main" id="{8CCD2427-AD18-097D-0DF9-D94D84D0E872}"/>
              </a:ext>
            </a:extLst>
          </p:cNvPr>
          <p:cNvSpPr>
            <a:spLocks noGrp="1"/>
          </p:cNvSpPr>
          <p:nvPr>
            <p:ph type="dt" sz="half" idx="10"/>
          </p:nvPr>
        </p:nvSpPr>
        <p:spPr/>
        <p:txBody>
          <a:bodyPr/>
          <a:lstStyle/>
          <a:p>
            <a:fld id="{0F50BFC7-7D3A-4AB3-BC24-E4AE5292EC48}" type="datetime1">
              <a:rPr lang="en-GB" smtClean="0"/>
              <a:t>20/01/2025</a:t>
            </a:fld>
            <a:endParaRPr lang="en-GB"/>
          </a:p>
        </p:txBody>
      </p:sp>
      <p:sp>
        <p:nvSpPr>
          <p:cNvPr id="10" name="Slide Number Placeholder 9">
            <a:extLst>
              <a:ext uri="{FF2B5EF4-FFF2-40B4-BE49-F238E27FC236}">
                <a16:creationId xmlns:a16="http://schemas.microsoft.com/office/drawing/2014/main" id="{47484687-180E-03A5-2B59-3E278FAC465C}"/>
              </a:ext>
            </a:extLst>
          </p:cNvPr>
          <p:cNvSpPr>
            <a:spLocks noGrp="1"/>
          </p:cNvSpPr>
          <p:nvPr>
            <p:ph type="sldNum" sz="quarter" idx="12"/>
          </p:nvPr>
        </p:nvSpPr>
        <p:spPr/>
        <p:txBody>
          <a:bodyPr/>
          <a:lstStyle/>
          <a:p>
            <a:fld id="{A50B2703-FD85-4CDF-BB68-14CE774D9DEA}" type="slidenum">
              <a:rPr lang="en-GB" smtClean="0"/>
              <a:t>42</a:t>
            </a:fld>
            <a:endParaRPr lang="en-GB"/>
          </a:p>
        </p:txBody>
      </p:sp>
      <p:pic>
        <p:nvPicPr>
          <p:cNvPr id="15" name="Picture 14">
            <a:extLst>
              <a:ext uri="{FF2B5EF4-FFF2-40B4-BE49-F238E27FC236}">
                <a16:creationId xmlns:a16="http://schemas.microsoft.com/office/drawing/2014/main" id="{25D5E38D-6609-9EDB-4129-BAEE5581FEBD}"/>
              </a:ext>
            </a:extLst>
          </p:cNvPr>
          <p:cNvPicPr>
            <a:picLocks noChangeAspect="1"/>
          </p:cNvPicPr>
          <p:nvPr/>
        </p:nvPicPr>
        <p:blipFill>
          <a:blip r:embed="rId6"/>
          <a:stretch>
            <a:fillRect/>
          </a:stretch>
        </p:blipFill>
        <p:spPr>
          <a:xfrm>
            <a:off x="11550316" y="6238876"/>
            <a:ext cx="641684" cy="619124"/>
          </a:xfrm>
          <a:prstGeom prst="rect">
            <a:avLst/>
          </a:prstGeom>
        </p:spPr>
      </p:pic>
      <p:sp>
        <p:nvSpPr>
          <p:cNvPr id="22" name="Title 1">
            <a:extLst>
              <a:ext uri="{FF2B5EF4-FFF2-40B4-BE49-F238E27FC236}">
                <a16:creationId xmlns:a16="http://schemas.microsoft.com/office/drawing/2014/main" id="{22A64680-6AA5-4A73-D190-185DDEA2172C}"/>
              </a:ext>
            </a:extLst>
          </p:cNvPr>
          <p:cNvSpPr txBox="1">
            <a:spLocks/>
          </p:cNvSpPr>
          <p:nvPr/>
        </p:nvSpPr>
        <p:spPr>
          <a:xfrm>
            <a:off x="2849261" y="2000"/>
            <a:ext cx="7436126" cy="62091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b="1" dirty="0">
                <a:solidFill>
                  <a:srgbClr val="0070C0"/>
                </a:solidFill>
              </a:rPr>
              <a:t>High Level Design</a:t>
            </a:r>
          </a:p>
        </p:txBody>
      </p:sp>
      <p:pic>
        <p:nvPicPr>
          <p:cNvPr id="5" name="Picture 4">
            <a:extLst>
              <a:ext uri="{FF2B5EF4-FFF2-40B4-BE49-F238E27FC236}">
                <a16:creationId xmlns:a16="http://schemas.microsoft.com/office/drawing/2014/main" id="{C16F8C74-5779-DADA-F707-8D18C042E20C}"/>
              </a:ext>
            </a:extLst>
          </p:cNvPr>
          <p:cNvPicPr>
            <a:picLocks noChangeAspect="1"/>
          </p:cNvPicPr>
          <p:nvPr/>
        </p:nvPicPr>
        <p:blipFill>
          <a:blip r:embed="rId11"/>
          <a:stretch>
            <a:fillRect/>
          </a:stretch>
        </p:blipFill>
        <p:spPr>
          <a:xfrm>
            <a:off x="3537702" y="1953337"/>
            <a:ext cx="520727" cy="508026"/>
          </a:xfrm>
          <a:prstGeom prst="rect">
            <a:avLst/>
          </a:prstGeom>
        </p:spPr>
      </p:pic>
      <p:cxnSp>
        <p:nvCxnSpPr>
          <p:cNvPr id="28" name="Straight Arrow Connector 27">
            <a:extLst>
              <a:ext uri="{FF2B5EF4-FFF2-40B4-BE49-F238E27FC236}">
                <a16:creationId xmlns:a16="http://schemas.microsoft.com/office/drawing/2014/main" id="{395AF778-F0F3-77A4-F1FB-38C4E0BC06B6}"/>
              </a:ext>
            </a:extLst>
          </p:cNvPr>
          <p:cNvCxnSpPr>
            <a:cxnSpLocks/>
          </p:cNvCxnSpPr>
          <p:nvPr/>
        </p:nvCxnSpPr>
        <p:spPr>
          <a:xfrm>
            <a:off x="7536009" y="2266671"/>
            <a:ext cx="658984" cy="0"/>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625D80-7A12-0F5D-97FB-EA3731F90F0A}"/>
              </a:ext>
            </a:extLst>
          </p:cNvPr>
          <p:cNvCxnSpPr>
            <a:cxnSpLocks/>
          </p:cNvCxnSpPr>
          <p:nvPr/>
        </p:nvCxnSpPr>
        <p:spPr>
          <a:xfrm>
            <a:off x="6006139" y="2272055"/>
            <a:ext cx="925295" cy="247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459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DBE14-7426-851D-B7EE-2B9C4B1D6DD2}"/>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B55725C7-2A29-7637-8D42-AEEA069C3F3E}"/>
              </a:ext>
            </a:extLst>
          </p:cNvPr>
          <p:cNvSpPr txBox="1"/>
          <p:nvPr/>
        </p:nvSpPr>
        <p:spPr>
          <a:xfrm>
            <a:off x="2073907" y="1794091"/>
            <a:ext cx="2749010" cy="369332"/>
          </a:xfrm>
          <a:prstGeom prst="rect">
            <a:avLst/>
          </a:prstGeom>
          <a:noFill/>
        </p:spPr>
        <p:txBody>
          <a:bodyPr wrap="square" rtlCol="0">
            <a:spAutoFit/>
          </a:bodyPr>
          <a:lstStyle/>
          <a:p>
            <a:r>
              <a:rPr lang="en-GB" dirty="0">
                <a:solidFill>
                  <a:srgbClr val="0070C0"/>
                </a:solidFill>
              </a:rPr>
              <a:t>Search</a:t>
            </a:r>
            <a:r>
              <a:rPr lang="en-GB" dirty="0"/>
              <a:t> </a:t>
            </a:r>
            <a:r>
              <a:rPr lang="en-GB" dirty="0">
                <a:solidFill>
                  <a:srgbClr val="0070C0"/>
                </a:solidFill>
              </a:rPr>
              <a:t>Query</a:t>
            </a:r>
          </a:p>
        </p:txBody>
      </p:sp>
      <p:pic>
        <p:nvPicPr>
          <p:cNvPr id="19" name="Picture 18">
            <a:extLst>
              <a:ext uri="{FF2B5EF4-FFF2-40B4-BE49-F238E27FC236}">
                <a16:creationId xmlns:a16="http://schemas.microsoft.com/office/drawing/2014/main" id="{9A015DC7-99CF-DA58-7E87-9B11D89EF9E6}"/>
              </a:ext>
            </a:extLst>
          </p:cNvPr>
          <p:cNvPicPr>
            <a:picLocks noChangeAspect="1"/>
          </p:cNvPicPr>
          <p:nvPr/>
        </p:nvPicPr>
        <p:blipFill>
          <a:blip r:embed="rId2"/>
          <a:stretch>
            <a:fillRect/>
          </a:stretch>
        </p:blipFill>
        <p:spPr>
          <a:xfrm>
            <a:off x="6930548" y="2015113"/>
            <a:ext cx="635033" cy="457223"/>
          </a:xfrm>
          <a:prstGeom prst="rect">
            <a:avLst/>
          </a:prstGeom>
        </p:spPr>
      </p:pic>
      <p:pic>
        <p:nvPicPr>
          <p:cNvPr id="20" name="Picture 19">
            <a:extLst>
              <a:ext uri="{FF2B5EF4-FFF2-40B4-BE49-F238E27FC236}">
                <a16:creationId xmlns:a16="http://schemas.microsoft.com/office/drawing/2014/main" id="{15103A21-B09F-3164-5789-60D4F5B3205C}"/>
              </a:ext>
            </a:extLst>
          </p:cNvPr>
          <p:cNvPicPr>
            <a:picLocks noChangeAspect="1"/>
          </p:cNvPicPr>
          <p:nvPr/>
        </p:nvPicPr>
        <p:blipFill>
          <a:blip r:embed="rId3"/>
          <a:stretch>
            <a:fillRect/>
          </a:stretch>
        </p:blipFill>
        <p:spPr>
          <a:xfrm>
            <a:off x="7239735" y="4042101"/>
            <a:ext cx="590580" cy="673769"/>
          </a:xfrm>
          <a:prstGeom prst="rect">
            <a:avLst/>
          </a:prstGeom>
        </p:spPr>
      </p:pic>
      <p:pic>
        <p:nvPicPr>
          <p:cNvPr id="21" name="Picture 20">
            <a:extLst>
              <a:ext uri="{FF2B5EF4-FFF2-40B4-BE49-F238E27FC236}">
                <a16:creationId xmlns:a16="http://schemas.microsoft.com/office/drawing/2014/main" id="{7980D88A-01BF-B854-CBCF-2C7A74CA518F}"/>
              </a:ext>
            </a:extLst>
          </p:cNvPr>
          <p:cNvPicPr>
            <a:picLocks noChangeAspect="1"/>
          </p:cNvPicPr>
          <p:nvPr/>
        </p:nvPicPr>
        <p:blipFill>
          <a:blip r:embed="rId4"/>
          <a:stretch>
            <a:fillRect/>
          </a:stretch>
        </p:blipFill>
        <p:spPr>
          <a:xfrm>
            <a:off x="6474064" y="4060840"/>
            <a:ext cx="590581" cy="673768"/>
          </a:xfrm>
          <a:prstGeom prst="rect">
            <a:avLst/>
          </a:prstGeom>
        </p:spPr>
      </p:pic>
      <p:pic>
        <p:nvPicPr>
          <p:cNvPr id="26" name="Picture 25">
            <a:extLst>
              <a:ext uri="{FF2B5EF4-FFF2-40B4-BE49-F238E27FC236}">
                <a16:creationId xmlns:a16="http://schemas.microsoft.com/office/drawing/2014/main" id="{20D92530-9433-C0CE-9F2C-E81F1C88DB48}"/>
              </a:ext>
            </a:extLst>
          </p:cNvPr>
          <p:cNvPicPr>
            <a:picLocks noChangeAspect="1"/>
          </p:cNvPicPr>
          <p:nvPr/>
        </p:nvPicPr>
        <p:blipFill>
          <a:blip r:embed="rId5"/>
          <a:stretch>
            <a:fillRect/>
          </a:stretch>
        </p:blipFill>
        <p:spPr>
          <a:xfrm>
            <a:off x="5180677" y="1855289"/>
            <a:ext cx="825542" cy="654084"/>
          </a:xfrm>
          <a:prstGeom prst="rect">
            <a:avLst/>
          </a:prstGeom>
        </p:spPr>
      </p:pic>
      <p:cxnSp>
        <p:nvCxnSpPr>
          <p:cNvPr id="29" name="Straight Arrow Connector 28">
            <a:extLst>
              <a:ext uri="{FF2B5EF4-FFF2-40B4-BE49-F238E27FC236}">
                <a16:creationId xmlns:a16="http://schemas.microsoft.com/office/drawing/2014/main" id="{58CA189F-1ED6-5172-1862-DF62240E22C8}"/>
              </a:ext>
            </a:extLst>
          </p:cNvPr>
          <p:cNvCxnSpPr>
            <a:cxnSpLocks/>
          </p:cNvCxnSpPr>
          <p:nvPr/>
        </p:nvCxnSpPr>
        <p:spPr>
          <a:xfrm>
            <a:off x="2197250" y="2247153"/>
            <a:ext cx="1225636"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F051BF7-4467-52C9-8953-C27420D3DFE6}"/>
              </a:ext>
            </a:extLst>
          </p:cNvPr>
          <p:cNvCxnSpPr>
            <a:cxnSpLocks/>
          </p:cNvCxnSpPr>
          <p:nvPr/>
        </p:nvCxnSpPr>
        <p:spPr>
          <a:xfrm>
            <a:off x="4173481" y="2247340"/>
            <a:ext cx="922907" cy="0"/>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C0295BC-C1C0-E0BB-27D7-CAF77D8B0397}"/>
              </a:ext>
            </a:extLst>
          </p:cNvPr>
          <p:cNvCxnSpPr>
            <a:cxnSpLocks/>
          </p:cNvCxnSpPr>
          <p:nvPr/>
        </p:nvCxnSpPr>
        <p:spPr>
          <a:xfrm flipV="1">
            <a:off x="7187020" y="2989943"/>
            <a:ext cx="0" cy="73503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Graphic 41" descr="Magnifying glass">
            <a:extLst>
              <a:ext uri="{FF2B5EF4-FFF2-40B4-BE49-F238E27FC236}">
                <a16:creationId xmlns:a16="http://schemas.microsoft.com/office/drawing/2014/main" id="{76FACEA6-285E-C97F-0DDA-6CF48CD720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42666" y="1991998"/>
            <a:ext cx="635033" cy="554293"/>
          </a:xfrm>
          <a:prstGeom prst="rect">
            <a:avLst/>
          </a:prstGeom>
        </p:spPr>
      </p:pic>
      <p:pic>
        <p:nvPicPr>
          <p:cNvPr id="46" name="Graphic 45" descr="Document">
            <a:extLst>
              <a:ext uri="{FF2B5EF4-FFF2-40B4-BE49-F238E27FC236}">
                <a16:creationId xmlns:a16="http://schemas.microsoft.com/office/drawing/2014/main" id="{15BADE24-2B89-DBDC-4128-30A630415C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07265" y="1896099"/>
            <a:ext cx="966267" cy="748507"/>
          </a:xfrm>
          <a:prstGeom prst="rect">
            <a:avLst/>
          </a:prstGeom>
        </p:spPr>
      </p:pic>
      <p:pic>
        <p:nvPicPr>
          <p:cNvPr id="48" name="Graphic 47" descr="Document">
            <a:extLst>
              <a:ext uri="{FF2B5EF4-FFF2-40B4-BE49-F238E27FC236}">
                <a16:creationId xmlns:a16="http://schemas.microsoft.com/office/drawing/2014/main" id="{E757F0F1-D28A-6070-87F8-3A110F01C8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26403" y="2153628"/>
            <a:ext cx="966267" cy="580027"/>
          </a:xfrm>
          <a:prstGeom prst="rect">
            <a:avLst/>
          </a:prstGeom>
        </p:spPr>
      </p:pic>
      <p:cxnSp>
        <p:nvCxnSpPr>
          <p:cNvPr id="50" name="Straight Arrow Connector 49">
            <a:extLst>
              <a:ext uri="{FF2B5EF4-FFF2-40B4-BE49-F238E27FC236}">
                <a16:creationId xmlns:a16="http://schemas.microsoft.com/office/drawing/2014/main" id="{99820A1D-8150-185A-B281-DFF713BAA23D}"/>
              </a:ext>
            </a:extLst>
          </p:cNvPr>
          <p:cNvCxnSpPr>
            <a:cxnSpLocks/>
          </p:cNvCxnSpPr>
          <p:nvPr/>
        </p:nvCxnSpPr>
        <p:spPr>
          <a:xfrm>
            <a:off x="8558969" y="2266671"/>
            <a:ext cx="925295" cy="247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6C3B059-417F-1F1F-07BB-6EC6A57DCCB6}"/>
              </a:ext>
            </a:extLst>
          </p:cNvPr>
          <p:cNvSpPr txBox="1"/>
          <p:nvPr/>
        </p:nvSpPr>
        <p:spPr>
          <a:xfrm>
            <a:off x="7785126" y="1670629"/>
            <a:ext cx="900923" cy="369321"/>
          </a:xfrm>
          <a:prstGeom prst="rect">
            <a:avLst/>
          </a:prstGeom>
          <a:noFill/>
        </p:spPr>
        <p:txBody>
          <a:bodyPr wrap="square" rtlCol="0">
            <a:spAutoFit/>
          </a:bodyPr>
          <a:lstStyle/>
          <a:p>
            <a:r>
              <a:rPr lang="en-GB" dirty="0">
                <a:solidFill>
                  <a:srgbClr val="0070C0"/>
                </a:solidFill>
              </a:rPr>
              <a:t>Index</a:t>
            </a:r>
          </a:p>
        </p:txBody>
      </p:sp>
      <p:sp>
        <p:nvSpPr>
          <p:cNvPr id="52" name="TextBox 51">
            <a:extLst>
              <a:ext uri="{FF2B5EF4-FFF2-40B4-BE49-F238E27FC236}">
                <a16:creationId xmlns:a16="http://schemas.microsoft.com/office/drawing/2014/main" id="{2DFB5483-BA94-2C9F-E89A-EEDF8FE2478C}"/>
              </a:ext>
            </a:extLst>
          </p:cNvPr>
          <p:cNvSpPr txBox="1"/>
          <p:nvPr/>
        </p:nvSpPr>
        <p:spPr>
          <a:xfrm>
            <a:off x="8910882" y="2620611"/>
            <a:ext cx="2749010" cy="369332"/>
          </a:xfrm>
          <a:prstGeom prst="rect">
            <a:avLst/>
          </a:prstGeom>
          <a:noFill/>
        </p:spPr>
        <p:txBody>
          <a:bodyPr wrap="square" rtlCol="0">
            <a:spAutoFit/>
          </a:bodyPr>
          <a:lstStyle/>
          <a:p>
            <a:r>
              <a:rPr lang="en-GB" dirty="0">
                <a:solidFill>
                  <a:srgbClr val="0070C0"/>
                </a:solidFill>
              </a:rPr>
              <a:t>Keyword Search</a:t>
            </a:r>
          </a:p>
        </p:txBody>
      </p:sp>
      <p:sp>
        <p:nvSpPr>
          <p:cNvPr id="53" name="Right Brace 52">
            <a:extLst>
              <a:ext uri="{FF2B5EF4-FFF2-40B4-BE49-F238E27FC236}">
                <a16:creationId xmlns:a16="http://schemas.microsoft.com/office/drawing/2014/main" id="{453379A8-FA49-D4D7-4161-C8109C3782E4}"/>
              </a:ext>
            </a:extLst>
          </p:cNvPr>
          <p:cNvSpPr/>
          <p:nvPr/>
        </p:nvSpPr>
        <p:spPr>
          <a:xfrm rot="16200000">
            <a:off x="7037829" y="3189403"/>
            <a:ext cx="298383" cy="1270065"/>
          </a:xfrm>
          <a:prstGeom prst="righ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4" name="TextBox 53">
            <a:extLst>
              <a:ext uri="{FF2B5EF4-FFF2-40B4-BE49-F238E27FC236}">
                <a16:creationId xmlns:a16="http://schemas.microsoft.com/office/drawing/2014/main" id="{BFE2804C-D5AB-5500-32D2-BA6B20CC8370}"/>
              </a:ext>
            </a:extLst>
          </p:cNvPr>
          <p:cNvSpPr txBox="1"/>
          <p:nvPr/>
        </p:nvSpPr>
        <p:spPr>
          <a:xfrm>
            <a:off x="4899006" y="2581256"/>
            <a:ext cx="1537078" cy="369332"/>
          </a:xfrm>
          <a:prstGeom prst="rect">
            <a:avLst/>
          </a:prstGeom>
          <a:noFill/>
        </p:spPr>
        <p:txBody>
          <a:bodyPr wrap="square" rtlCol="0">
            <a:spAutoFit/>
          </a:bodyPr>
          <a:lstStyle/>
          <a:p>
            <a:r>
              <a:rPr lang="en-GB" dirty="0">
                <a:solidFill>
                  <a:srgbClr val="0070C0"/>
                </a:solidFill>
              </a:rPr>
              <a:t>Azure OpenAI</a:t>
            </a:r>
          </a:p>
        </p:txBody>
      </p:sp>
      <p:sp>
        <p:nvSpPr>
          <p:cNvPr id="55" name="TextBox 54">
            <a:extLst>
              <a:ext uri="{FF2B5EF4-FFF2-40B4-BE49-F238E27FC236}">
                <a16:creationId xmlns:a16="http://schemas.microsoft.com/office/drawing/2014/main" id="{0D1354E6-1782-928B-9947-F198F4F23178}"/>
              </a:ext>
            </a:extLst>
          </p:cNvPr>
          <p:cNvSpPr txBox="1"/>
          <p:nvPr/>
        </p:nvSpPr>
        <p:spPr>
          <a:xfrm>
            <a:off x="6551988" y="2586374"/>
            <a:ext cx="1667677" cy="369332"/>
          </a:xfrm>
          <a:prstGeom prst="rect">
            <a:avLst/>
          </a:prstGeom>
          <a:noFill/>
        </p:spPr>
        <p:txBody>
          <a:bodyPr wrap="square" rtlCol="0">
            <a:spAutoFit/>
          </a:bodyPr>
          <a:lstStyle/>
          <a:p>
            <a:r>
              <a:rPr lang="en-GB" dirty="0">
                <a:solidFill>
                  <a:srgbClr val="0070C0"/>
                </a:solidFill>
              </a:rPr>
              <a:t>Azure AI Search</a:t>
            </a:r>
          </a:p>
        </p:txBody>
      </p:sp>
      <p:sp>
        <p:nvSpPr>
          <p:cNvPr id="65" name="TextBox 64">
            <a:extLst>
              <a:ext uri="{FF2B5EF4-FFF2-40B4-BE49-F238E27FC236}">
                <a16:creationId xmlns:a16="http://schemas.microsoft.com/office/drawing/2014/main" id="{A18A3E42-4AB1-00B9-DCDC-F1B2785AD80F}"/>
              </a:ext>
            </a:extLst>
          </p:cNvPr>
          <p:cNvSpPr txBox="1"/>
          <p:nvPr/>
        </p:nvSpPr>
        <p:spPr>
          <a:xfrm>
            <a:off x="6301141" y="4854554"/>
            <a:ext cx="3183123" cy="369332"/>
          </a:xfrm>
          <a:prstGeom prst="rect">
            <a:avLst/>
          </a:prstGeom>
          <a:noFill/>
        </p:spPr>
        <p:txBody>
          <a:bodyPr wrap="square" rtlCol="0">
            <a:spAutoFit/>
          </a:bodyPr>
          <a:lstStyle/>
          <a:p>
            <a:r>
              <a:rPr lang="en-GB" dirty="0">
                <a:solidFill>
                  <a:srgbClr val="0070C0"/>
                </a:solidFill>
              </a:rPr>
              <a:t>Internal Knowledge based Data</a:t>
            </a:r>
          </a:p>
        </p:txBody>
      </p:sp>
      <p:sp>
        <p:nvSpPr>
          <p:cNvPr id="8" name="Date Placeholder 7">
            <a:extLst>
              <a:ext uri="{FF2B5EF4-FFF2-40B4-BE49-F238E27FC236}">
                <a16:creationId xmlns:a16="http://schemas.microsoft.com/office/drawing/2014/main" id="{79A0AE32-9A85-ABE6-06FD-77F86C664594}"/>
              </a:ext>
            </a:extLst>
          </p:cNvPr>
          <p:cNvSpPr>
            <a:spLocks noGrp="1"/>
          </p:cNvSpPr>
          <p:nvPr>
            <p:ph type="dt" sz="half" idx="10"/>
          </p:nvPr>
        </p:nvSpPr>
        <p:spPr/>
        <p:txBody>
          <a:bodyPr/>
          <a:lstStyle/>
          <a:p>
            <a:fld id="{0F50BFC7-7D3A-4AB3-BC24-E4AE5292EC48}" type="datetime1">
              <a:rPr lang="en-GB" smtClean="0"/>
              <a:t>20/01/2025</a:t>
            </a:fld>
            <a:endParaRPr lang="en-GB"/>
          </a:p>
        </p:txBody>
      </p:sp>
      <p:sp>
        <p:nvSpPr>
          <p:cNvPr id="10" name="Slide Number Placeholder 9">
            <a:extLst>
              <a:ext uri="{FF2B5EF4-FFF2-40B4-BE49-F238E27FC236}">
                <a16:creationId xmlns:a16="http://schemas.microsoft.com/office/drawing/2014/main" id="{64D1C723-F441-7B7A-C8CA-F608139FE2A9}"/>
              </a:ext>
            </a:extLst>
          </p:cNvPr>
          <p:cNvSpPr>
            <a:spLocks noGrp="1"/>
          </p:cNvSpPr>
          <p:nvPr>
            <p:ph type="sldNum" sz="quarter" idx="12"/>
          </p:nvPr>
        </p:nvSpPr>
        <p:spPr/>
        <p:txBody>
          <a:bodyPr/>
          <a:lstStyle/>
          <a:p>
            <a:fld id="{A50B2703-FD85-4CDF-BB68-14CE774D9DEA}" type="slidenum">
              <a:rPr lang="en-GB" smtClean="0"/>
              <a:t>43</a:t>
            </a:fld>
            <a:endParaRPr lang="en-GB"/>
          </a:p>
        </p:txBody>
      </p:sp>
      <p:pic>
        <p:nvPicPr>
          <p:cNvPr id="15" name="Picture 14">
            <a:extLst>
              <a:ext uri="{FF2B5EF4-FFF2-40B4-BE49-F238E27FC236}">
                <a16:creationId xmlns:a16="http://schemas.microsoft.com/office/drawing/2014/main" id="{99FDF3D8-872B-663D-39EF-191791689B56}"/>
              </a:ext>
            </a:extLst>
          </p:cNvPr>
          <p:cNvPicPr>
            <a:picLocks noChangeAspect="1"/>
          </p:cNvPicPr>
          <p:nvPr/>
        </p:nvPicPr>
        <p:blipFill>
          <a:blip r:embed="rId5"/>
          <a:stretch>
            <a:fillRect/>
          </a:stretch>
        </p:blipFill>
        <p:spPr>
          <a:xfrm>
            <a:off x="11550316" y="6229350"/>
            <a:ext cx="641684" cy="619124"/>
          </a:xfrm>
          <a:prstGeom prst="rect">
            <a:avLst/>
          </a:prstGeom>
        </p:spPr>
      </p:pic>
      <p:sp>
        <p:nvSpPr>
          <p:cNvPr id="22" name="Title 1">
            <a:extLst>
              <a:ext uri="{FF2B5EF4-FFF2-40B4-BE49-F238E27FC236}">
                <a16:creationId xmlns:a16="http://schemas.microsoft.com/office/drawing/2014/main" id="{5B842C00-C6A5-15ED-D2B7-ADBE067A0946}"/>
              </a:ext>
            </a:extLst>
          </p:cNvPr>
          <p:cNvSpPr txBox="1">
            <a:spLocks/>
          </p:cNvSpPr>
          <p:nvPr/>
        </p:nvSpPr>
        <p:spPr>
          <a:xfrm>
            <a:off x="2849261" y="2000"/>
            <a:ext cx="7436126" cy="620918"/>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b="1" dirty="0">
                <a:solidFill>
                  <a:srgbClr val="0070C0"/>
                </a:solidFill>
              </a:rPr>
              <a:t>High Level Design</a:t>
            </a:r>
          </a:p>
        </p:txBody>
      </p:sp>
      <p:pic>
        <p:nvPicPr>
          <p:cNvPr id="5" name="Picture 4">
            <a:extLst>
              <a:ext uri="{FF2B5EF4-FFF2-40B4-BE49-F238E27FC236}">
                <a16:creationId xmlns:a16="http://schemas.microsoft.com/office/drawing/2014/main" id="{83BB79C1-67C7-BE9F-C0AB-0BBE00C6E5DB}"/>
              </a:ext>
            </a:extLst>
          </p:cNvPr>
          <p:cNvPicPr>
            <a:picLocks noChangeAspect="1"/>
          </p:cNvPicPr>
          <p:nvPr/>
        </p:nvPicPr>
        <p:blipFill>
          <a:blip r:embed="rId10"/>
          <a:stretch>
            <a:fillRect/>
          </a:stretch>
        </p:blipFill>
        <p:spPr>
          <a:xfrm>
            <a:off x="3537702" y="1953337"/>
            <a:ext cx="520727" cy="508026"/>
          </a:xfrm>
          <a:prstGeom prst="rect">
            <a:avLst/>
          </a:prstGeom>
        </p:spPr>
      </p:pic>
      <p:cxnSp>
        <p:nvCxnSpPr>
          <p:cNvPr id="28" name="Straight Arrow Connector 27">
            <a:extLst>
              <a:ext uri="{FF2B5EF4-FFF2-40B4-BE49-F238E27FC236}">
                <a16:creationId xmlns:a16="http://schemas.microsoft.com/office/drawing/2014/main" id="{D95E091E-91FB-A09D-B06D-964E0E79D8D1}"/>
              </a:ext>
            </a:extLst>
          </p:cNvPr>
          <p:cNvCxnSpPr>
            <a:cxnSpLocks/>
          </p:cNvCxnSpPr>
          <p:nvPr/>
        </p:nvCxnSpPr>
        <p:spPr>
          <a:xfrm>
            <a:off x="7536009" y="2266671"/>
            <a:ext cx="658984" cy="0"/>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56D5C9-8A3D-E1F2-50AC-137E78000C20}"/>
              </a:ext>
            </a:extLst>
          </p:cNvPr>
          <p:cNvCxnSpPr>
            <a:cxnSpLocks/>
          </p:cNvCxnSpPr>
          <p:nvPr/>
        </p:nvCxnSpPr>
        <p:spPr>
          <a:xfrm>
            <a:off x="6006139" y="2272055"/>
            <a:ext cx="925295" cy="2473"/>
          </a:xfrm>
          <a:prstGeom prst="straightConnector1">
            <a:avLst/>
          </a:prstGeom>
          <a:ln w="3810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A77453C-1147-D2E0-3251-23CC0E13DCE2}"/>
              </a:ext>
            </a:extLst>
          </p:cNvPr>
          <p:cNvSpPr txBox="1"/>
          <p:nvPr/>
        </p:nvSpPr>
        <p:spPr>
          <a:xfrm>
            <a:off x="2791751" y="2449211"/>
            <a:ext cx="2749010" cy="369332"/>
          </a:xfrm>
          <a:prstGeom prst="rect">
            <a:avLst/>
          </a:prstGeom>
          <a:noFill/>
        </p:spPr>
        <p:txBody>
          <a:bodyPr wrap="square" rtlCol="0">
            <a:spAutoFit/>
          </a:bodyPr>
          <a:lstStyle/>
          <a:p>
            <a:r>
              <a:rPr lang="en-GB" dirty="0">
                <a:solidFill>
                  <a:srgbClr val="0070C0"/>
                </a:solidFill>
              </a:rPr>
              <a:t>Search</a:t>
            </a:r>
            <a:r>
              <a:rPr lang="en-GB" dirty="0"/>
              <a:t> </a:t>
            </a:r>
            <a:r>
              <a:rPr lang="en-GB" dirty="0">
                <a:solidFill>
                  <a:srgbClr val="0070C0"/>
                </a:solidFill>
              </a:rPr>
              <a:t>Query</a:t>
            </a:r>
          </a:p>
        </p:txBody>
      </p:sp>
      <p:pic>
        <p:nvPicPr>
          <p:cNvPr id="4" name="Picture 3">
            <a:extLst>
              <a:ext uri="{FF2B5EF4-FFF2-40B4-BE49-F238E27FC236}">
                <a16:creationId xmlns:a16="http://schemas.microsoft.com/office/drawing/2014/main" id="{0C4A9C78-3CED-DE18-86B0-2CBFEE9688F7}"/>
              </a:ext>
            </a:extLst>
          </p:cNvPr>
          <p:cNvPicPr>
            <a:picLocks noChangeAspect="1"/>
          </p:cNvPicPr>
          <p:nvPr/>
        </p:nvPicPr>
        <p:blipFill>
          <a:blip r:embed="rId11"/>
          <a:stretch>
            <a:fillRect/>
          </a:stretch>
        </p:blipFill>
        <p:spPr>
          <a:xfrm>
            <a:off x="1404779" y="3828990"/>
            <a:ext cx="900922" cy="682660"/>
          </a:xfrm>
          <a:prstGeom prst="rect">
            <a:avLst/>
          </a:prstGeom>
        </p:spPr>
      </p:pic>
      <p:pic>
        <p:nvPicPr>
          <p:cNvPr id="6" name="Picture 5">
            <a:extLst>
              <a:ext uri="{FF2B5EF4-FFF2-40B4-BE49-F238E27FC236}">
                <a16:creationId xmlns:a16="http://schemas.microsoft.com/office/drawing/2014/main" id="{84737871-1016-F033-6CCB-C1E3B1914C8F}"/>
              </a:ext>
            </a:extLst>
          </p:cNvPr>
          <p:cNvPicPr>
            <a:picLocks noChangeAspect="1"/>
          </p:cNvPicPr>
          <p:nvPr/>
        </p:nvPicPr>
        <p:blipFill>
          <a:blip r:embed="rId12"/>
          <a:stretch>
            <a:fillRect/>
          </a:stretch>
        </p:blipFill>
        <p:spPr>
          <a:xfrm>
            <a:off x="1255751" y="1944706"/>
            <a:ext cx="782369" cy="659643"/>
          </a:xfrm>
          <a:prstGeom prst="rect">
            <a:avLst/>
          </a:prstGeom>
        </p:spPr>
      </p:pic>
      <p:sp>
        <p:nvSpPr>
          <p:cNvPr id="7" name="TextBox 6">
            <a:extLst>
              <a:ext uri="{FF2B5EF4-FFF2-40B4-BE49-F238E27FC236}">
                <a16:creationId xmlns:a16="http://schemas.microsoft.com/office/drawing/2014/main" id="{4D516A82-6A74-1AE5-0ECE-7066D2673A10}"/>
              </a:ext>
            </a:extLst>
          </p:cNvPr>
          <p:cNvSpPr txBox="1"/>
          <p:nvPr/>
        </p:nvSpPr>
        <p:spPr>
          <a:xfrm>
            <a:off x="804580" y="2638662"/>
            <a:ext cx="3183123" cy="369332"/>
          </a:xfrm>
          <a:prstGeom prst="rect">
            <a:avLst/>
          </a:prstGeom>
          <a:noFill/>
        </p:spPr>
        <p:txBody>
          <a:bodyPr wrap="square" rtlCol="0">
            <a:spAutoFit/>
          </a:bodyPr>
          <a:lstStyle/>
          <a:p>
            <a:r>
              <a:rPr lang="en-GB" dirty="0">
                <a:solidFill>
                  <a:srgbClr val="0070C0"/>
                </a:solidFill>
              </a:rPr>
              <a:t>Internal query Data</a:t>
            </a:r>
          </a:p>
        </p:txBody>
      </p:sp>
      <p:cxnSp>
        <p:nvCxnSpPr>
          <p:cNvPr id="11" name="Straight Arrow Connector 10">
            <a:extLst>
              <a:ext uri="{FF2B5EF4-FFF2-40B4-BE49-F238E27FC236}">
                <a16:creationId xmlns:a16="http://schemas.microsoft.com/office/drawing/2014/main" id="{006D11C6-3829-4D63-31D3-CDADBC998B53}"/>
              </a:ext>
            </a:extLst>
          </p:cNvPr>
          <p:cNvCxnSpPr>
            <a:cxnSpLocks/>
          </p:cNvCxnSpPr>
          <p:nvPr/>
        </p:nvCxnSpPr>
        <p:spPr>
          <a:xfrm flipV="1">
            <a:off x="1646935" y="3035014"/>
            <a:ext cx="0" cy="735033"/>
          </a:xfrm>
          <a:prstGeom prst="straightConnector1">
            <a:avLst/>
          </a:prstGeom>
          <a:ln w="38100">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703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4C7472E7-4605-B415-4EFD-05983451BD7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E3686B-14F1-7D20-82E9-1AC55D5632B3}"/>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DEF29A86-D9BA-892A-3DD9-93F4B4A38DBE}"/>
              </a:ext>
            </a:extLst>
          </p:cNvPr>
          <p:cNvSpPr>
            <a:spLocks noGrp="1"/>
          </p:cNvSpPr>
          <p:nvPr>
            <p:ph type="dt" sz="half" idx="10"/>
          </p:nvPr>
        </p:nvSpPr>
        <p:spPr/>
        <p:txBody>
          <a:bodyPr/>
          <a:lstStyle/>
          <a:p>
            <a:fld id="{1C7F92F1-2240-4EBA-A17D-D1318DD990BE}" type="datetime1">
              <a:rPr lang="en-US" smtClean="0"/>
              <a:t>1/20/2025</a:t>
            </a:fld>
            <a:endParaRPr lang="en-US"/>
          </a:p>
        </p:txBody>
      </p:sp>
      <p:sp>
        <p:nvSpPr>
          <p:cNvPr id="7" name="Footer Placeholder 6">
            <a:extLst>
              <a:ext uri="{FF2B5EF4-FFF2-40B4-BE49-F238E27FC236}">
                <a16:creationId xmlns:a16="http://schemas.microsoft.com/office/drawing/2014/main" id="{76C70C16-3F4B-BED5-1808-C1AF5F192F1E}"/>
              </a:ext>
            </a:extLst>
          </p:cNvPr>
          <p:cNvSpPr>
            <a:spLocks noGrp="1"/>
          </p:cNvSpPr>
          <p:nvPr>
            <p:ph type="ftr" sz="quarter" idx="11"/>
          </p:nvPr>
        </p:nvSpPr>
        <p:spPr/>
        <p:txBody>
          <a:bodyPr/>
          <a:lstStyle/>
          <a:p>
            <a:r>
              <a:rPr lang="en-US"/>
              <a:t>SSW Data &amp; AI</a:t>
            </a:r>
          </a:p>
        </p:txBody>
      </p:sp>
      <p:sp>
        <p:nvSpPr>
          <p:cNvPr id="8" name="Slide Number Placeholder 7">
            <a:extLst>
              <a:ext uri="{FF2B5EF4-FFF2-40B4-BE49-F238E27FC236}">
                <a16:creationId xmlns:a16="http://schemas.microsoft.com/office/drawing/2014/main" id="{94F06D5B-7412-AC5F-15F0-3FCCC9ACC795}"/>
              </a:ext>
            </a:extLst>
          </p:cNvPr>
          <p:cNvSpPr>
            <a:spLocks noGrp="1"/>
          </p:cNvSpPr>
          <p:nvPr>
            <p:ph type="sldNum" sz="quarter" idx="12"/>
          </p:nvPr>
        </p:nvSpPr>
        <p:spPr>
          <a:xfrm>
            <a:off x="8423988" y="6377214"/>
            <a:ext cx="2743200" cy="365125"/>
          </a:xfrm>
        </p:spPr>
        <p:txBody>
          <a:bodyPr/>
          <a:lstStyle/>
          <a:p>
            <a:fld id="{C1FF6DA9-008F-8B48-92A6-B652298478BF}" type="slidenum">
              <a:rPr lang="en-US" smtClean="0"/>
              <a:t>44</a:t>
            </a:fld>
            <a:endParaRPr lang="en-US" dirty="0"/>
          </a:p>
        </p:txBody>
      </p:sp>
      <p:sp>
        <p:nvSpPr>
          <p:cNvPr id="9" name="Content Placeholder 8">
            <a:extLst>
              <a:ext uri="{FF2B5EF4-FFF2-40B4-BE49-F238E27FC236}">
                <a16:creationId xmlns:a16="http://schemas.microsoft.com/office/drawing/2014/main" id="{F4E9BEA7-80D0-E125-2F15-E5CDE5F8BC96}"/>
              </a:ext>
            </a:extLst>
          </p:cNvPr>
          <p:cNvSpPr>
            <a:spLocks noGrp="1"/>
          </p:cNvSpPr>
          <p:nvPr>
            <p:ph idx="1"/>
          </p:nvPr>
        </p:nvSpPr>
        <p:spPr>
          <a:xfrm>
            <a:off x="559471" y="2421455"/>
            <a:ext cx="10823510" cy="1910925"/>
          </a:xfrm>
        </p:spPr>
        <p:txBody>
          <a:bodyPr>
            <a:noAutofit/>
          </a:bodyPr>
          <a:lstStyle/>
          <a:p>
            <a:pPr marL="0" indent="0" algn="ctr">
              <a:buNone/>
            </a:pPr>
            <a:r>
              <a:rPr lang="en-GB" sz="6000" dirty="0"/>
              <a:t>Day 1 : Conclusions</a:t>
            </a:r>
          </a:p>
        </p:txBody>
      </p:sp>
    </p:spTree>
    <p:extLst>
      <p:ext uri="{BB962C8B-B14F-4D97-AF65-F5344CB8AC3E}">
        <p14:creationId xmlns:p14="http://schemas.microsoft.com/office/powerpoint/2010/main" val="751959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A group of colorful squares&#10;&#10;Description automatically generated">
            <a:extLst>
              <a:ext uri="{FF2B5EF4-FFF2-40B4-BE49-F238E27FC236}">
                <a16:creationId xmlns:a16="http://schemas.microsoft.com/office/drawing/2014/main" id="{76211445-598A-3D65-B13F-C77C48DD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87" y="6156644"/>
            <a:ext cx="597947" cy="597947"/>
          </a:xfrm>
          <a:prstGeom prst="rect">
            <a:avLst/>
          </a:prstGeom>
        </p:spPr>
      </p:pic>
      <p:sp>
        <p:nvSpPr>
          <p:cNvPr id="3" name="Content Placeholder 2">
            <a:extLst>
              <a:ext uri="{FF2B5EF4-FFF2-40B4-BE49-F238E27FC236}">
                <a16:creationId xmlns:a16="http://schemas.microsoft.com/office/drawing/2014/main" id="{DECCB398-1B0C-6E46-E515-15AA78A5E5D7}"/>
              </a:ext>
            </a:extLst>
          </p:cNvPr>
          <p:cNvSpPr>
            <a:spLocks noGrp="1"/>
          </p:cNvSpPr>
          <p:nvPr>
            <p:ph idx="1"/>
          </p:nvPr>
        </p:nvSpPr>
        <p:spPr/>
        <p:txBody>
          <a:bodyPr>
            <a:normAutofit fontScale="92500" lnSpcReduction="20000"/>
          </a:bodyPr>
          <a:lstStyle/>
          <a:p>
            <a:r>
              <a:rPr lang="en-GB" b="1" dirty="0"/>
              <a:t>Azure OpenAI</a:t>
            </a:r>
            <a:r>
              <a:rPr lang="en-GB" dirty="0"/>
              <a:t>: Azure AI services enable you to apply natural language processing (NLP) to your own data or public data quickly and easily, making your applications smarter. It works with all kinds of data, including text, images, audio, and video.</a:t>
            </a:r>
          </a:p>
          <a:p>
            <a:pPr>
              <a:buFont typeface="Arial" panose="020B0604020202020204" pitchFamily="34" charset="0"/>
              <a:buChar char="•"/>
            </a:pPr>
            <a:r>
              <a:rPr lang="en-GB" b="1" dirty="0"/>
              <a:t>Demo 1</a:t>
            </a:r>
            <a:r>
              <a:rPr lang="en-GB" dirty="0"/>
              <a:t> – Shows how to integrate Azure OpenAI in various ways.</a:t>
            </a:r>
          </a:p>
          <a:p>
            <a:pPr>
              <a:buFont typeface="Arial" panose="020B0604020202020204" pitchFamily="34" charset="0"/>
              <a:buChar char="•"/>
            </a:pPr>
            <a:r>
              <a:rPr lang="en-GB" b="1" dirty="0"/>
              <a:t>Demo 2</a:t>
            </a:r>
            <a:r>
              <a:rPr lang="en-GB" dirty="0"/>
              <a:t> – Bring Your Own Data (BYOD) using Medium Blog source data</a:t>
            </a:r>
          </a:p>
          <a:p>
            <a:pPr>
              <a:buFont typeface="Arial" panose="020B0604020202020204" pitchFamily="34" charset="0"/>
              <a:buChar char="•"/>
            </a:pPr>
            <a:r>
              <a:rPr lang="en-GB" b="1" dirty="0"/>
              <a:t>Demo 3</a:t>
            </a:r>
            <a:r>
              <a:rPr lang="en-GB" dirty="0"/>
              <a:t> – Automates order delay notifications</a:t>
            </a:r>
          </a:p>
          <a:p>
            <a:pPr>
              <a:buFont typeface="Arial" panose="020B0604020202020204" pitchFamily="34" charset="0"/>
              <a:buChar char="•"/>
            </a:pPr>
            <a:r>
              <a:rPr lang="en-GB" b="1" dirty="0"/>
              <a:t>Demo 4</a:t>
            </a:r>
            <a:r>
              <a:rPr lang="en-GB" dirty="0"/>
              <a:t> – Natural language queries on structured databases.</a:t>
            </a:r>
          </a:p>
          <a:p>
            <a:pPr marL="0" indent="0">
              <a:buNone/>
            </a:pPr>
            <a:r>
              <a:rPr lang="en-GB" dirty="0"/>
              <a:t>You can use these ideas with your own data to build knowledge-based chat apps, generate documents like High-Level Designs (HLD), Requests for Proposals (RFP), and generate video, audio, and images, among other possibilities.</a:t>
            </a:r>
          </a:p>
          <a:p>
            <a:endParaRPr lang="en-GB" dirty="0"/>
          </a:p>
          <a:p>
            <a:endParaRPr lang="en-GB" dirty="0"/>
          </a:p>
        </p:txBody>
      </p:sp>
      <p:sp>
        <p:nvSpPr>
          <p:cNvPr id="4" name="Slide Number Placeholder 3">
            <a:extLst>
              <a:ext uri="{FF2B5EF4-FFF2-40B4-BE49-F238E27FC236}">
                <a16:creationId xmlns:a16="http://schemas.microsoft.com/office/drawing/2014/main" id="{47B00F02-28BF-CF4E-60A0-B60985FC6B82}"/>
              </a:ext>
            </a:extLst>
          </p:cNvPr>
          <p:cNvSpPr>
            <a:spLocks noGrp="1"/>
          </p:cNvSpPr>
          <p:nvPr>
            <p:ph type="sldNum" sz="quarter" idx="12"/>
          </p:nvPr>
        </p:nvSpPr>
        <p:spPr/>
        <p:txBody>
          <a:bodyPr/>
          <a:lstStyle/>
          <a:p>
            <a:fld id="{8D05A9CD-9176-4D89-A414-3BEEE81BBC77}" type="slidenum">
              <a:rPr lang="en-US" smtClean="0"/>
              <a:pPr/>
              <a:t>45</a:t>
            </a:fld>
            <a:endParaRPr lang="en-US" dirty="0"/>
          </a:p>
        </p:txBody>
      </p:sp>
      <p:sp>
        <p:nvSpPr>
          <p:cNvPr id="16" name="Rectángulo redondeado 14">
            <a:extLst>
              <a:ext uri="{FF2B5EF4-FFF2-40B4-BE49-F238E27FC236}">
                <a16:creationId xmlns:a16="http://schemas.microsoft.com/office/drawing/2014/main" id="{D726C135-4F9E-3469-FEDF-3180B1451DAF}"/>
              </a:ext>
            </a:extLst>
          </p:cNvPr>
          <p:cNvSpPr/>
          <p:nvPr/>
        </p:nvSpPr>
        <p:spPr>
          <a:xfrm>
            <a:off x="163661" y="33872"/>
            <a:ext cx="9841445" cy="1214125"/>
          </a:xfrm>
          <a:prstGeom prst="roundRect">
            <a:avLst>
              <a:gd name="adj" fmla="val 50000"/>
            </a:avLst>
          </a:prstGeom>
          <a:solidFill>
            <a:srgbClr val="D01012"/>
          </a:solidFill>
          <a:ln>
            <a:no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ángulo 12">
            <a:extLst>
              <a:ext uri="{FF2B5EF4-FFF2-40B4-BE49-F238E27FC236}">
                <a16:creationId xmlns:a16="http://schemas.microsoft.com/office/drawing/2014/main" id="{10A6EFB4-EB70-F5E7-71F2-602F7ADFAED0}"/>
              </a:ext>
            </a:extLst>
          </p:cNvPr>
          <p:cNvSpPr/>
          <p:nvPr/>
        </p:nvSpPr>
        <p:spPr>
          <a:xfrm>
            <a:off x="676534" y="-92892"/>
            <a:ext cx="9164152" cy="1384995"/>
          </a:xfrm>
          <a:prstGeom prst="rect">
            <a:avLst/>
          </a:prstGeom>
        </p:spPr>
        <p:txBody>
          <a:bodyPr wrap="square" lIns="0" rIns="0" anchor="b" anchorCtr="0">
            <a:spAutoFit/>
          </a:bodyPr>
          <a:lstStyle/>
          <a:p>
            <a:r>
              <a:rPr lang="en-US" sz="4400" b="1" dirty="0">
                <a:solidFill>
                  <a:schemeClr val="bg1"/>
                </a:solidFill>
                <a:latin typeface="Segoe UI" panose="020B0502040204020203" pitchFamily="34" charset="0"/>
                <a:ea typeface="Source Sans Pro Black" panose="020B0803030403020204" pitchFamily="34" charset="0"/>
                <a:cs typeface="Segoe UI" panose="020B0502040204020203" pitchFamily="34" charset="0"/>
              </a:rPr>
              <a:t>Conclusion</a:t>
            </a:r>
          </a:p>
          <a:p>
            <a:r>
              <a:rPr lang="en-GB" sz="2000" dirty="0">
                <a:solidFill>
                  <a:schemeClr val="bg1"/>
                </a:solidFill>
              </a:rPr>
              <a:t>Key takeaways and next steps</a:t>
            </a:r>
          </a:p>
          <a:p>
            <a:endParaRPr lang="en-GB" sz="2000" dirty="0">
              <a:solidFill>
                <a:schemeClr val="bg1"/>
              </a:solidFill>
            </a:endParaRPr>
          </a:p>
        </p:txBody>
      </p:sp>
    </p:spTree>
    <p:extLst>
      <p:ext uri="{BB962C8B-B14F-4D97-AF65-F5344CB8AC3E}">
        <p14:creationId xmlns:p14="http://schemas.microsoft.com/office/powerpoint/2010/main" val="278120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0D44434F-F12E-C3AF-C416-85ED9459C0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D4A90B9-568E-2C02-E9A2-08183EAF5FBC}"/>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2209E3BA-6E2C-1811-CE03-FCDBACC58211}"/>
              </a:ext>
            </a:extLst>
          </p:cNvPr>
          <p:cNvSpPr>
            <a:spLocks noGrp="1"/>
          </p:cNvSpPr>
          <p:nvPr>
            <p:ph type="dt" sz="half" idx="10"/>
          </p:nvPr>
        </p:nvSpPr>
        <p:spPr/>
        <p:txBody>
          <a:bodyPr/>
          <a:lstStyle/>
          <a:p>
            <a:fld id="{1C7F92F1-2240-4EBA-A17D-D1318DD990BE}" type="datetime1">
              <a:rPr lang="en-US" smtClean="0"/>
              <a:t>1/20/2025</a:t>
            </a:fld>
            <a:endParaRPr lang="en-US"/>
          </a:p>
        </p:txBody>
      </p:sp>
      <p:sp>
        <p:nvSpPr>
          <p:cNvPr id="7" name="Footer Placeholder 6">
            <a:extLst>
              <a:ext uri="{FF2B5EF4-FFF2-40B4-BE49-F238E27FC236}">
                <a16:creationId xmlns:a16="http://schemas.microsoft.com/office/drawing/2014/main" id="{CCC629FF-DDEE-FE66-6F1B-BA5EAE806E7D}"/>
              </a:ext>
            </a:extLst>
          </p:cNvPr>
          <p:cNvSpPr>
            <a:spLocks noGrp="1"/>
          </p:cNvSpPr>
          <p:nvPr>
            <p:ph type="ftr" sz="quarter" idx="11"/>
          </p:nvPr>
        </p:nvSpPr>
        <p:spPr/>
        <p:txBody>
          <a:bodyPr/>
          <a:lstStyle/>
          <a:p>
            <a:r>
              <a:rPr lang="en-US"/>
              <a:t>SSW Data &amp; AI</a:t>
            </a:r>
          </a:p>
        </p:txBody>
      </p:sp>
      <p:sp>
        <p:nvSpPr>
          <p:cNvPr id="8" name="Slide Number Placeholder 7">
            <a:extLst>
              <a:ext uri="{FF2B5EF4-FFF2-40B4-BE49-F238E27FC236}">
                <a16:creationId xmlns:a16="http://schemas.microsoft.com/office/drawing/2014/main" id="{ED4ECD00-9B08-C744-BFF5-08902D55C0FA}"/>
              </a:ext>
            </a:extLst>
          </p:cNvPr>
          <p:cNvSpPr>
            <a:spLocks noGrp="1"/>
          </p:cNvSpPr>
          <p:nvPr>
            <p:ph type="sldNum" sz="quarter" idx="12"/>
          </p:nvPr>
        </p:nvSpPr>
        <p:spPr>
          <a:xfrm>
            <a:off x="8423988" y="6377214"/>
            <a:ext cx="2743200" cy="365125"/>
          </a:xfrm>
        </p:spPr>
        <p:txBody>
          <a:bodyPr/>
          <a:lstStyle/>
          <a:p>
            <a:fld id="{C1FF6DA9-008F-8B48-92A6-B652298478BF}" type="slidenum">
              <a:rPr lang="en-US" smtClean="0"/>
              <a:t>46</a:t>
            </a:fld>
            <a:endParaRPr lang="en-US" dirty="0"/>
          </a:p>
        </p:txBody>
      </p:sp>
      <p:sp>
        <p:nvSpPr>
          <p:cNvPr id="9" name="Content Placeholder 8">
            <a:extLst>
              <a:ext uri="{FF2B5EF4-FFF2-40B4-BE49-F238E27FC236}">
                <a16:creationId xmlns:a16="http://schemas.microsoft.com/office/drawing/2014/main" id="{94A5BF1B-D784-F8F4-D656-422AE5A1929F}"/>
              </a:ext>
            </a:extLst>
          </p:cNvPr>
          <p:cNvSpPr>
            <a:spLocks noGrp="1"/>
          </p:cNvSpPr>
          <p:nvPr>
            <p:ph idx="1"/>
          </p:nvPr>
        </p:nvSpPr>
        <p:spPr>
          <a:xfrm>
            <a:off x="559471" y="2421455"/>
            <a:ext cx="10823510" cy="1910925"/>
          </a:xfrm>
        </p:spPr>
        <p:txBody>
          <a:bodyPr>
            <a:noAutofit/>
          </a:bodyPr>
          <a:lstStyle/>
          <a:p>
            <a:pPr marL="0" indent="0" algn="ctr">
              <a:buNone/>
            </a:pPr>
            <a:r>
              <a:rPr lang="en-GB" sz="6000" dirty="0"/>
              <a:t>Day 1 : Q&amp;A</a:t>
            </a:r>
          </a:p>
        </p:txBody>
      </p:sp>
    </p:spTree>
    <p:extLst>
      <p:ext uri="{BB962C8B-B14F-4D97-AF65-F5344CB8AC3E}">
        <p14:creationId xmlns:p14="http://schemas.microsoft.com/office/powerpoint/2010/main" val="404495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E9294F-CA71-DF82-40C4-9C8596F0E240}"/>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DACAB9B8-74C2-0A1F-FA18-416C1B3D44E4}"/>
              </a:ext>
            </a:extLst>
          </p:cNvPr>
          <p:cNvSpPr>
            <a:spLocks noGrp="1"/>
          </p:cNvSpPr>
          <p:nvPr>
            <p:ph type="dt" sz="half" idx="10"/>
          </p:nvPr>
        </p:nvSpPr>
        <p:spPr/>
        <p:txBody>
          <a:bodyPr/>
          <a:lstStyle/>
          <a:p>
            <a:fld id="{1C7F92F1-2240-4EBA-A17D-D1318DD990BE}" type="datetime1">
              <a:rPr lang="en-US" smtClean="0"/>
              <a:t>1/20/2025</a:t>
            </a:fld>
            <a:endParaRPr lang="en-US"/>
          </a:p>
        </p:txBody>
      </p:sp>
      <p:sp>
        <p:nvSpPr>
          <p:cNvPr id="7" name="Footer Placeholder 6">
            <a:extLst>
              <a:ext uri="{FF2B5EF4-FFF2-40B4-BE49-F238E27FC236}">
                <a16:creationId xmlns:a16="http://schemas.microsoft.com/office/drawing/2014/main" id="{876A0F9D-A6C3-8E74-970D-EADE9B8067CB}"/>
              </a:ext>
            </a:extLst>
          </p:cNvPr>
          <p:cNvSpPr>
            <a:spLocks noGrp="1"/>
          </p:cNvSpPr>
          <p:nvPr>
            <p:ph type="ftr" sz="quarter" idx="11"/>
          </p:nvPr>
        </p:nvSpPr>
        <p:spPr/>
        <p:txBody>
          <a:bodyPr/>
          <a:lstStyle/>
          <a:p>
            <a:r>
              <a:rPr lang="en-US"/>
              <a:t>SSW Data &amp; AI</a:t>
            </a:r>
          </a:p>
        </p:txBody>
      </p:sp>
      <p:sp>
        <p:nvSpPr>
          <p:cNvPr id="8" name="Slide Number Placeholder 7">
            <a:extLst>
              <a:ext uri="{FF2B5EF4-FFF2-40B4-BE49-F238E27FC236}">
                <a16:creationId xmlns:a16="http://schemas.microsoft.com/office/drawing/2014/main" id="{B69611D6-AA2A-D9E3-3FDF-5561D517DEE0}"/>
              </a:ext>
            </a:extLst>
          </p:cNvPr>
          <p:cNvSpPr>
            <a:spLocks noGrp="1"/>
          </p:cNvSpPr>
          <p:nvPr>
            <p:ph type="sldNum" sz="quarter" idx="12"/>
          </p:nvPr>
        </p:nvSpPr>
        <p:spPr>
          <a:xfrm>
            <a:off x="8423988" y="6377214"/>
            <a:ext cx="2743200" cy="365125"/>
          </a:xfrm>
        </p:spPr>
        <p:txBody>
          <a:bodyPr/>
          <a:lstStyle/>
          <a:p>
            <a:fld id="{C1FF6DA9-008F-8B48-92A6-B652298478BF}" type="slidenum">
              <a:rPr lang="en-US" smtClean="0"/>
              <a:t>5</a:t>
            </a:fld>
            <a:endParaRPr lang="en-US" dirty="0"/>
          </a:p>
        </p:txBody>
      </p:sp>
      <p:sp>
        <p:nvSpPr>
          <p:cNvPr id="9" name="Content Placeholder 8">
            <a:extLst>
              <a:ext uri="{FF2B5EF4-FFF2-40B4-BE49-F238E27FC236}">
                <a16:creationId xmlns:a16="http://schemas.microsoft.com/office/drawing/2014/main" id="{19C60386-4B9F-0AC4-0000-E03010F9DBCD}"/>
              </a:ext>
            </a:extLst>
          </p:cNvPr>
          <p:cNvSpPr>
            <a:spLocks noGrp="1"/>
          </p:cNvSpPr>
          <p:nvPr>
            <p:ph idx="1"/>
          </p:nvPr>
        </p:nvSpPr>
        <p:spPr>
          <a:xfrm>
            <a:off x="559471" y="2421455"/>
            <a:ext cx="10823510" cy="1910925"/>
          </a:xfrm>
        </p:spPr>
        <p:txBody>
          <a:bodyPr>
            <a:noAutofit/>
          </a:bodyPr>
          <a:lstStyle/>
          <a:p>
            <a:pPr marL="0" indent="0" algn="ctr">
              <a:buNone/>
            </a:pPr>
            <a:r>
              <a:rPr lang="en-GB" sz="6000" dirty="0"/>
              <a:t>Day 1</a:t>
            </a:r>
          </a:p>
          <a:p>
            <a:pPr marL="0" indent="0" algn="ctr">
              <a:buNone/>
            </a:pPr>
            <a:r>
              <a:rPr lang="en-GB" sz="6000" dirty="0"/>
              <a:t>Introduction to Azure OpenAI </a:t>
            </a:r>
          </a:p>
          <a:p>
            <a:pPr marL="0" indent="0" algn="ctr">
              <a:buNone/>
            </a:pPr>
            <a:endParaRPr lang="en-GB" sz="6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ABB32-FD62-A3BB-0C99-02FE2102CA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DA6DA-DD77-8C2C-B6D4-56999A56D53E}"/>
              </a:ext>
            </a:extLst>
          </p:cNvPr>
          <p:cNvSpPr>
            <a:spLocks noGrp="1"/>
          </p:cNvSpPr>
          <p:nvPr>
            <p:ph type="title"/>
          </p:nvPr>
        </p:nvSpPr>
        <p:spPr>
          <a:xfrm>
            <a:off x="1524000" y="274638"/>
            <a:ext cx="8686800" cy="684586"/>
          </a:xfrm>
        </p:spPr>
        <p:txBody>
          <a:bodyPr>
            <a:normAutofit fontScale="90000"/>
          </a:bodyPr>
          <a:lstStyle/>
          <a:p>
            <a:pPr algn="ctr"/>
            <a:r>
              <a:rPr lang="en-GB" b="1" dirty="0">
                <a:solidFill>
                  <a:srgbClr val="0070C0"/>
                </a:solidFill>
              </a:rPr>
              <a:t>What is Azure OpenAI</a:t>
            </a:r>
            <a:endParaRPr lang="en-GB" dirty="0"/>
          </a:p>
        </p:txBody>
      </p:sp>
      <p:sp>
        <p:nvSpPr>
          <p:cNvPr id="3" name="Content Placeholder 2">
            <a:extLst>
              <a:ext uri="{FF2B5EF4-FFF2-40B4-BE49-F238E27FC236}">
                <a16:creationId xmlns:a16="http://schemas.microsoft.com/office/drawing/2014/main" id="{AF3E71D7-9853-2AD7-6AAC-142F7E7588F2}"/>
              </a:ext>
            </a:extLst>
          </p:cNvPr>
          <p:cNvSpPr>
            <a:spLocks noGrp="1"/>
          </p:cNvSpPr>
          <p:nvPr>
            <p:ph idx="1"/>
          </p:nvPr>
        </p:nvSpPr>
        <p:spPr>
          <a:xfrm>
            <a:off x="645459" y="1166018"/>
            <a:ext cx="10605247" cy="4956876"/>
          </a:xfrm>
        </p:spPr>
        <p:txBody>
          <a:bodyPr>
            <a:noAutofit/>
          </a:bodyPr>
          <a:lstStyle/>
          <a:p>
            <a:pPr lvl="0"/>
            <a:r>
              <a:rPr lang="en-GB" dirty="0">
                <a:solidFill>
                  <a:prstClr val="black"/>
                </a:solidFill>
              </a:rPr>
              <a:t>Azure AI service help you to apply generative AI on your data or Public data</a:t>
            </a:r>
          </a:p>
          <a:p>
            <a:pPr lvl="0"/>
            <a:r>
              <a:rPr lang="en-GB" dirty="0">
                <a:solidFill>
                  <a:prstClr val="black"/>
                </a:solidFill>
              </a:rPr>
              <a:t>Make you Apps more smart </a:t>
            </a:r>
          </a:p>
          <a:p>
            <a:pPr lvl="0"/>
            <a:r>
              <a:rPr lang="en-GB" dirty="0">
                <a:solidFill>
                  <a:prstClr val="black"/>
                </a:solidFill>
              </a:rPr>
              <a:t>Azure PaaS AI Service</a:t>
            </a:r>
          </a:p>
          <a:p>
            <a:pPr lvl="0"/>
            <a:r>
              <a:rPr lang="en-GB" dirty="0">
                <a:solidFill>
                  <a:prstClr val="black"/>
                </a:solidFill>
              </a:rPr>
              <a:t>Natural Language Processing Algorithm</a:t>
            </a:r>
          </a:p>
          <a:p>
            <a:pPr lvl="0"/>
            <a:r>
              <a:rPr lang="en-GB" dirty="0">
                <a:solidFill>
                  <a:prstClr val="black"/>
                </a:solidFill>
              </a:rPr>
              <a:t>Co-developed by Microsoft  +OpenAI</a:t>
            </a:r>
          </a:p>
          <a:p>
            <a:pPr lvl="0"/>
            <a:r>
              <a:rPr lang="en-GB" dirty="0">
                <a:solidFill>
                  <a:prstClr val="black"/>
                </a:solidFill>
              </a:rPr>
              <a:t>Enterprise level security</a:t>
            </a:r>
          </a:p>
          <a:p>
            <a:pPr lvl="0"/>
            <a:r>
              <a:rPr lang="en-GB" dirty="0">
                <a:solidFill>
                  <a:prstClr val="black"/>
                </a:solidFill>
              </a:rPr>
              <a:t>Easy to consume it using Rest Endpoint and key</a:t>
            </a:r>
          </a:p>
        </p:txBody>
      </p:sp>
      <p:pic>
        <p:nvPicPr>
          <p:cNvPr id="5" name="Picture 4">
            <a:extLst>
              <a:ext uri="{FF2B5EF4-FFF2-40B4-BE49-F238E27FC236}">
                <a16:creationId xmlns:a16="http://schemas.microsoft.com/office/drawing/2014/main" id="{3E31A436-C705-EED6-D90A-CA7E0775CAFE}"/>
              </a:ext>
            </a:extLst>
          </p:cNvPr>
          <p:cNvPicPr>
            <a:picLocks noChangeAspect="1"/>
          </p:cNvPicPr>
          <p:nvPr/>
        </p:nvPicPr>
        <p:blipFill>
          <a:blip r:embed="rId2"/>
          <a:stretch>
            <a:fillRect/>
          </a:stretch>
        </p:blipFill>
        <p:spPr>
          <a:xfrm>
            <a:off x="11250707" y="6122894"/>
            <a:ext cx="941293" cy="735106"/>
          </a:xfrm>
          <a:prstGeom prst="rect">
            <a:avLst/>
          </a:prstGeom>
        </p:spPr>
      </p:pic>
      <p:sp>
        <p:nvSpPr>
          <p:cNvPr id="6" name="Date Placeholder 5">
            <a:extLst>
              <a:ext uri="{FF2B5EF4-FFF2-40B4-BE49-F238E27FC236}">
                <a16:creationId xmlns:a16="http://schemas.microsoft.com/office/drawing/2014/main" id="{64EA3800-C092-3F49-E42A-0226FA797747}"/>
              </a:ext>
            </a:extLst>
          </p:cNvPr>
          <p:cNvSpPr>
            <a:spLocks noGrp="1"/>
          </p:cNvSpPr>
          <p:nvPr>
            <p:ph type="dt" sz="half" idx="10"/>
          </p:nvPr>
        </p:nvSpPr>
        <p:spPr/>
        <p:txBody>
          <a:bodyPr/>
          <a:lstStyle/>
          <a:p>
            <a:fld id="{15FA84B7-59D7-4324-9754-625126702BEB}" type="datetime1">
              <a:rPr lang="en-US" smtClean="0"/>
              <a:t>1/20/2025</a:t>
            </a:fld>
            <a:endParaRPr lang="en-US" dirty="0"/>
          </a:p>
        </p:txBody>
      </p:sp>
      <p:sp>
        <p:nvSpPr>
          <p:cNvPr id="7" name="Footer Placeholder 6">
            <a:extLst>
              <a:ext uri="{FF2B5EF4-FFF2-40B4-BE49-F238E27FC236}">
                <a16:creationId xmlns:a16="http://schemas.microsoft.com/office/drawing/2014/main" id="{6CB92CE7-4295-8520-A4C3-1FD02A9A0891}"/>
              </a:ext>
            </a:extLst>
          </p:cNvPr>
          <p:cNvSpPr>
            <a:spLocks noGrp="1"/>
          </p:cNvSpPr>
          <p:nvPr>
            <p:ph type="ftr" sz="quarter" idx="11"/>
          </p:nvPr>
        </p:nvSpPr>
        <p:spPr/>
        <p:txBody>
          <a:bodyPr/>
          <a:lstStyle/>
          <a:p>
            <a:r>
              <a:rPr lang="en-US" dirty="0"/>
              <a:t>SSW Data &amp; AI</a:t>
            </a:r>
          </a:p>
        </p:txBody>
      </p:sp>
      <p:sp>
        <p:nvSpPr>
          <p:cNvPr id="8" name="Slide Number Placeholder 7">
            <a:extLst>
              <a:ext uri="{FF2B5EF4-FFF2-40B4-BE49-F238E27FC236}">
                <a16:creationId xmlns:a16="http://schemas.microsoft.com/office/drawing/2014/main" id="{3E9BFD55-8DA9-DF0F-FD05-09ED57E9885E}"/>
              </a:ext>
            </a:extLst>
          </p:cNvPr>
          <p:cNvSpPr>
            <a:spLocks noGrp="1"/>
          </p:cNvSpPr>
          <p:nvPr>
            <p:ph type="sldNum" sz="quarter" idx="12"/>
          </p:nvPr>
        </p:nvSpPr>
        <p:spPr>
          <a:xfrm>
            <a:off x="8330453" y="6359883"/>
            <a:ext cx="2743200" cy="365125"/>
          </a:xfrm>
        </p:spPr>
        <p:txBody>
          <a:bodyPr/>
          <a:lstStyle/>
          <a:p>
            <a:fld id="{C1FF6DA9-008F-8B48-92A6-B652298478BF}" type="slidenum">
              <a:rPr lang="en-US" smtClean="0"/>
              <a:t>6</a:t>
            </a:fld>
            <a:endParaRPr lang="en-US" dirty="0"/>
          </a:p>
        </p:txBody>
      </p:sp>
    </p:spTree>
    <p:extLst>
      <p:ext uri="{BB962C8B-B14F-4D97-AF65-F5344CB8AC3E}">
        <p14:creationId xmlns:p14="http://schemas.microsoft.com/office/powerpoint/2010/main" val="990293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4BD0D-23E0-120C-5A01-079F2F879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DC69A-778F-3BF8-B28A-D733B7143C04}"/>
              </a:ext>
            </a:extLst>
          </p:cNvPr>
          <p:cNvSpPr>
            <a:spLocks noGrp="1"/>
          </p:cNvSpPr>
          <p:nvPr>
            <p:ph type="title"/>
          </p:nvPr>
        </p:nvSpPr>
        <p:spPr>
          <a:xfrm>
            <a:off x="838200" y="0"/>
            <a:ext cx="10515600" cy="1325563"/>
          </a:xfrm>
        </p:spPr>
        <p:txBody>
          <a:bodyPr/>
          <a:lstStyle/>
          <a:p>
            <a:pPr algn="ctr"/>
            <a:r>
              <a:rPr lang="en-GB" b="1" dirty="0">
                <a:solidFill>
                  <a:srgbClr val="0070C0"/>
                </a:solidFill>
              </a:rPr>
              <a:t>What Is Multi-Modal Azure AI</a:t>
            </a:r>
          </a:p>
        </p:txBody>
      </p:sp>
      <p:sp>
        <p:nvSpPr>
          <p:cNvPr id="3" name="Content Placeholder 2">
            <a:extLst>
              <a:ext uri="{FF2B5EF4-FFF2-40B4-BE49-F238E27FC236}">
                <a16:creationId xmlns:a16="http://schemas.microsoft.com/office/drawing/2014/main" id="{5019732F-53E2-FA22-AD9B-7D0AC123E06D}"/>
              </a:ext>
            </a:extLst>
          </p:cNvPr>
          <p:cNvSpPr>
            <a:spLocks noGrp="1"/>
          </p:cNvSpPr>
          <p:nvPr>
            <p:ph idx="1"/>
          </p:nvPr>
        </p:nvSpPr>
        <p:spPr>
          <a:xfrm>
            <a:off x="713072" y="1452282"/>
            <a:ext cx="10515600" cy="4904068"/>
          </a:xfrm>
        </p:spPr>
        <p:txBody>
          <a:bodyPr>
            <a:normAutofit/>
          </a:bodyPr>
          <a:lstStyle/>
          <a:p>
            <a:r>
              <a:rPr lang="en-GB" kern="0" dirty="0">
                <a:solidFill>
                  <a:srgbClr val="323130"/>
                </a:solidFill>
                <a:ea typeface="Times New Roman" panose="02020603050405020304" pitchFamily="18" charset="0"/>
              </a:rPr>
              <a:t>P</a:t>
            </a:r>
            <a:r>
              <a:rPr lang="en-GB" kern="0" dirty="0">
                <a:solidFill>
                  <a:srgbClr val="323130"/>
                </a:solidFill>
                <a:effectLst/>
                <a:ea typeface="Times New Roman" panose="02020603050405020304" pitchFamily="18" charset="0"/>
              </a:rPr>
              <a:t>rocess and understand information from various types of data sources simultaneously </a:t>
            </a:r>
          </a:p>
          <a:p>
            <a:r>
              <a:rPr lang="en-GB" b="1" kern="0" dirty="0">
                <a:solidFill>
                  <a:srgbClr val="323130"/>
                </a:solidFill>
                <a:effectLst/>
                <a:ea typeface="Times New Roman" panose="02020603050405020304" pitchFamily="18" charset="0"/>
              </a:rPr>
              <a:t>For example, </a:t>
            </a:r>
            <a:r>
              <a:rPr lang="en-GB" kern="0" dirty="0">
                <a:solidFill>
                  <a:srgbClr val="323130"/>
                </a:solidFill>
                <a:effectLst/>
                <a:ea typeface="Times New Roman" panose="02020603050405020304" pitchFamily="18" charset="0"/>
              </a:rPr>
              <a:t>it can take both an image and a text description as input and generate a coherent response that considers both types of information.</a:t>
            </a:r>
          </a:p>
          <a:p>
            <a:r>
              <a:rPr lang="en-GB" dirty="0">
                <a:ea typeface="Times New Roman" panose="02020603050405020304" pitchFamily="18" charset="0"/>
              </a:rPr>
              <a:t>V</a:t>
            </a:r>
            <a:r>
              <a:rPr lang="en-GB" dirty="0">
                <a:effectLst/>
                <a:ea typeface="Times New Roman" panose="02020603050405020304" pitchFamily="18" charset="0"/>
              </a:rPr>
              <a:t>arious formats</a:t>
            </a:r>
            <a:r>
              <a:rPr lang="en-GB" dirty="0">
                <a:ea typeface="Times New Roman" panose="02020603050405020304" pitchFamily="18" charset="0"/>
              </a:rPr>
              <a:t>(</a:t>
            </a:r>
            <a:r>
              <a:rPr lang="en-GB" dirty="0">
                <a:effectLst/>
                <a:ea typeface="Times New Roman" panose="02020603050405020304" pitchFamily="18" charset="0"/>
              </a:rPr>
              <a:t>text, images, audio, and videos)</a:t>
            </a:r>
          </a:p>
          <a:p>
            <a:r>
              <a:rPr lang="en-GB" dirty="0">
                <a:effectLst/>
                <a:ea typeface="Times New Roman" panose="02020603050405020304" pitchFamily="18" charset="0"/>
              </a:rPr>
              <a:t>This makes it incredibly versatile and powerful.</a:t>
            </a:r>
          </a:p>
          <a:p>
            <a:r>
              <a:rPr lang="en-GB" dirty="0">
                <a:effectLst/>
                <a:ea typeface="Times New Roman" panose="02020603050405020304" pitchFamily="18" charset="0"/>
              </a:rPr>
              <a:t> GPT - 4o</a:t>
            </a:r>
            <a:r>
              <a:rPr lang="en-GB" dirty="0">
                <a:ea typeface="Times New Roman" panose="02020603050405020304" pitchFamily="18" charset="0"/>
              </a:rPr>
              <a:t> &amp; GPT -  4o</a:t>
            </a:r>
            <a:r>
              <a:rPr lang="en-GB" dirty="0">
                <a:effectLst/>
                <a:ea typeface="Times New Roman" panose="02020603050405020304" pitchFamily="18" charset="0"/>
              </a:rPr>
              <a:t> Mini</a:t>
            </a:r>
          </a:p>
          <a:p>
            <a:pPr algn="l">
              <a:buFont typeface="+mj-lt"/>
              <a:buAutoNum type="arabicPeriod"/>
            </a:pPr>
            <a:endParaRPr lang="en-GB" i="0" dirty="0">
              <a:solidFill>
                <a:srgbClr val="0070C0"/>
              </a:solidFill>
              <a:effectLst/>
            </a:endParaRPr>
          </a:p>
        </p:txBody>
      </p:sp>
      <p:sp>
        <p:nvSpPr>
          <p:cNvPr id="5" name="Date Placeholder 4">
            <a:extLst>
              <a:ext uri="{FF2B5EF4-FFF2-40B4-BE49-F238E27FC236}">
                <a16:creationId xmlns:a16="http://schemas.microsoft.com/office/drawing/2014/main" id="{E9778013-4F22-79EF-BAE9-7AEFCEF39FA2}"/>
              </a:ext>
            </a:extLst>
          </p:cNvPr>
          <p:cNvSpPr>
            <a:spLocks noGrp="1"/>
          </p:cNvSpPr>
          <p:nvPr>
            <p:ph type="dt" sz="half" idx="10"/>
          </p:nvPr>
        </p:nvSpPr>
        <p:spPr/>
        <p:txBody>
          <a:bodyPr/>
          <a:lstStyle/>
          <a:p>
            <a:fld id="{183C5D7B-A7E3-432A-9D90-C8A3755289FC}" type="datetime1">
              <a:rPr lang="en-GB" smtClean="0"/>
              <a:t>20/01/2025</a:t>
            </a:fld>
            <a:endParaRPr lang="en-GB"/>
          </a:p>
        </p:txBody>
      </p:sp>
      <p:sp>
        <p:nvSpPr>
          <p:cNvPr id="6" name="Slide Number Placeholder 5">
            <a:extLst>
              <a:ext uri="{FF2B5EF4-FFF2-40B4-BE49-F238E27FC236}">
                <a16:creationId xmlns:a16="http://schemas.microsoft.com/office/drawing/2014/main" id="{0BDCF179-A2FE-3340-A4D5-405F9517FD10}"/>
              </a:ext>
            </a:extLst>
          </p:cNvPr>
          <p:cNvSpPr>
            <a:spLocks noGrp="1"/>
          </p:cNvSpPr>
          <p:nvPr>
            <p:ph type="sldNum" sz="quarter" idx="12"/>
          </p:nvPr>
        </p:nvSpPr>
        <p:spPr/>
        <p:txBody>
          <a:bodyPr/>
          <a:lstStyle/>
          <a:p>
            <a:fld id="{A50B2703-FD85-4CDF-BB68-14CE774D9DEA}" type="slidenum">
              <a:rPr lang="en-GB" smtClean="0"/>
              <a:t>7</a:t>
            </a:fld>
            <a:endParaRPr lang="en-GB"/>
          </a:p>
        </p:txBody>
      </p:sp>
      <p:pic>
        <p:nvPicPr>
          <p:cNvPr id="8" name="Picture 7">
            <a:extLst>
              <a:ext uri="{FF2B5EF4-FFF2-40B4-BE49-F238E27FC236}">
                <a16:creationId xmlns:a16="http://schemas.microsoft.com/office/drawing/2014/main" id="{778683BC-A9E5-0B56-B3E7-38444B1657EE}"/>
              </a:ext>
            </a:extLst>
          </p:cNvPr>
          <p:cNvPicPr>
            <a:picLocks noChangeAspect="1"/>
          </p:cNvPicPr>
          <p:nvPr/>
        </p:nvPicPr>
        <p:blipFill>
          <a:blip r:embed="rId2"/>
          <a:stretch>
            <a:fillRect/>
          </a:stretch>
        </p:blipFill>
        <p:spPr>
          <a:xfrm>
            <a:off x="11550316" y="6238876"/>
            <a:ext cx="641684" cy="619124"/>
          </a:xfrm>
          <a:prstGeom prst="rect">
            <a:avLst/>
          </a:prstGeom>
        </p:spPr>
      </p:pic>
    </p:spTree>
    <p:extLst>
      <p:ext uri="{BB962C8B-B14F-4D97-AF65-F5344CB8AC3E}">
        <p14:creationId xmlns:p14="http://schemas.microsoft.com/office/powerpoint/2010/main" val="218762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4BD0D-23E0-120C-5A01-079F2F879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DC69A-778F-3BF8-B28A-D733B7143C04}"/>
              </a:ext>
            </a:extLst>
          </p:cNvPr>
          <p:cNvSpPr>
            <a:spLocks noGrp="1"/>
          </p:cNvSpPr>
          <p:nvPr>
            <p:ph type="title"/>
          </p:nvPr>
        </p:nvSpPr>
        <p:spPr>
          <a:xfrm>
            <a:off x="838200" y="0"/>
            <a:ext cx="10515600" cy="1325563"/>
          </a:xfrm>
        </p:spPr>
        <p:txBody>
          <a:bodyPr/>
          <a:lstStyle/>
          <a:p>
            <a:pPr algn="ctr"/>
            <a:r>
              <a:rPr lang="en-GB" b="1" dirty="0">
                <a:solidFill>
                  <a:srgbClr val="0070C0"/>
                </a:solidFill>
              </a:rPr>
              <a:t>Few Examples</a:t>
            </a:r>
          </a:p>
        </p:txBody>
      </p:sp>
      <p:sp>
        <p:nvSpPr>
          <p:cNvPr id="3" name="Content Placeholder 2">
            <a:extLst>
              <a:ext uri="{FF2B5EF4-FFF2-40B4-BE49-F238E27FC236}">
                <a16:creationId xmlns:a16="http://schemas.microsoft.com/office/drawing/2014/main" id="{5019732F-53E2-FA22-AD9B-7D0AC123E06D}"/>
              </a:ext>
            </a:extLst>
          </p:cNvPr>
          <p:cNvSpPr>
            <a:spLocks noGrp="1"/>
          </p:cNvSpPr>
          <p:nvPr>
            <p:ph idx="1"/>
          </p:nvPr>
        </p:nvSpPr>
        <p:spPr>
          <a:xfrm>
            <a:off x="713072" y="1325563"/>
            <a:ext cx="10515600" cy="5030787"/>
          </a:xfrm>
        </p:spPr>
        <p:txBody>
          <a:bodyPr>
            <a:normAutofit/>
          </a:bodyPr>
          <a:lstStyle/>
          <a:p>
            <a:r>
              <a:rPr lang="en-GB" dirty="0"/>
              <a:t>Apps (Q&amp;A  Or Chatbot)</a:t>
            </a:r>
          </a:p>
          <a:p>
            <a:r>
              <a:rPr lang="en-GB" dirty="0"/>
              <a:t>Summarize your data</a:t>
            </a:r>
          </a:p>
          <a:p>
            <a:r>
              <a:rPr lang="en-GB" dirty="0"/>
              <a:t>Ask natural language queries to your structured data</a:t>
            </a:r>
          </a:p>
          <a:p>
            <a:r>
              <a:rPr lang="en-GB" dirty="0"/>
              <a:t>The automatic Code generation</a:t>
            </a:r>
          </a:p>
          <a:p>
            <a:r>
              <a:rPr lang="en-GB" dirty="0"/>
              <a:t>Media analysis</a:t>
            </a:r>
          </a:p>
          <a:p>
            <a:pPr marL="0" indent="0" algn="l">
              <a:buNone/>
            </a:pPr>
            <a:endParaRPr lang="en-GB" i="0" dirty="0">
              <a:solidFill>
                <a:srgbClr val="0070C0"/>
              </a:solidFill>
              <a:effectLst/>
            </a:endParaRPr>
          </a:p>
        </p:txBody>
      </p:sp>
      <p:sp>
        <p:nvSpPr>
          <p:cNvPr id="5" name="Date Placeholder 4">
            <a:extLst>
              <a:ext uri="{FF2B5EF4-FFF2-40B4-BE49-F238E27FC236}">
                <a16:creationId xmlns:a16="http://schemas.microsoft.com/office/drawing/2014/main" id="{E9778013-4F22-79EF-BAE9-7AEFCEF39F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3C5D7B-A7E3-432A-9D90-C8A3755289F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20/01/2025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BDCF179-A2FE-3340-A4D5-405F9517FD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0B2703-FD85-4CDF-BB68-14CE774D9DEA}"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78683BC-A9E5-0B56-B3E7-38444B1657EE}"/>
              </a:ext>
            </a:extLst>
          </p:cNvPr>
          <p:cNvPicPr>
            <a:picLocks noChangeAspect="1"/>
          </p:cNvPicPr>
          <p:nvPr/>
        </p:nvPicPr>
        <p:blipFill>
          <a:blip r:embed="rId2"/>
          <a:stretch>
            <a:fillRect/>
          </a:stretch>
        </p:blipFill>
        <p:spPr>
          <a:xfrm>
            <a:off x="11550316" y="6263342"/>
            <a:ext cx="641684" cy="619124"/>
          </a:xfrm>
          <a:prstGeom prst="rect">
            <a:avLst/>
          </a:prstGeom>
        </p:spPr>
      </p:pic>
    </p:spTree>
    <p:extLst>
      <p:ext uri="{BB962C8B-B14F-4D97-AF65-F5344CB8AC3E}">
        <p14:creationId xmlns:p14="http://schemas.microsoft.com/office/powerpoint/2010/main" val="50680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E44BD0D-23E0-120C-5A01-079F2F879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ADC69A-778F-3BF8-B28A-D733B7143C04}"/>
              </a:ext>
            </a:extLst>
          </p:cNvPr>
          <p:cNvSpPr>
            <a:spLocks noGrp="1"/>
          </p:cNvSpPr>
          <p:nvPr>
            <p:ph type="title"/>
          </p:nvPr>
        </p:nvSpPr>
        <p:spPr/>
        <p:txBody>
          <a:bodyPr/>
          <a:lstStyle/>
          <a:p>
            <a:pPr algn="ctr"/>
            <a:r>
              <a:rPr lang="en-GB" b="1" dirty="0">
                <a:solidFill>
                  <a:srgbClr val="0070C0"/>
                </a:solidFill>
              </a:rPr>
              <a:t>Multi-Modal AI Model – Application</a:t>
            </a:r>
          </a:p>
        </p:txBody>
      </p:sp>
      <p:sp>
        <p:nvSpPr>
          <p:cNvPr id="3" name="Content Placeholder 2">
            <a:extLst>
              <a:ext uri="{FF2B5EF4-FFF2-40B4-BE49-F238E27FC236}">
                <a16:creationId xmlns:a16="http://schemas.microsoft.com/office/drawing/2014/main" id="{5019732F-53E2-FA22-AD9B-7D0AC123E06D}"/>
              </a:ext>
            </a:extLst>
          </p:cNvPr>
          <p:cNvSpPr>
            <a:spLocks noGrp="1"/>
          </p:cNvSpPr>
          <p:nvPr>
            <p:ph idx="1"/>
          </p:nvPr>
        </p:nvSpPr>
        <p:spPr>
          <a:xfrm>
            <a:off x="641684" y="1267176"/>
            <a:ext cx="10515600" cy="4665662"/>
          </a:xfrm>
        </p:spPr>
        <p:txBody>
          <a:bodyPr>
            <a:noAutofit/>
          </a:bodyPr>
          <a:lstStyle/>
          <a:p>
            <a:endParaRPr lang="en-GB" sz="2400" dirty="0">
              <a:effectLst/>
            </a:endParaRPr>
          </a:p>
          <a:p>
            <a:pPr marL="0" lvl="0" indent="0">
              <a:lnSpc>
                <a:spcPct val="107000"/>
              </a:lnSpc>
              <a:spcAft>
                <a:spcPts val="800"/>
              </a:spcAft>
              <a:buNone/>
              <a:tabLst>
                <a:tab pos="457200" algn="l"/>
              </a:tabLst>
            </a:pPr>
            <a:r>
              <a:rPr lang="en-GB" sz="2400" b="1" kern="0" dirty="0">
                <a:effectLst/>
                <a:ea typeface="Times New Roman" panose="02020603050405020304" pitchFamily="18" charset="0"/>
                <a:cs typeface="Times New Roman" panose="02020603050405020304" pitchFamily="18" charset="0"/>
              </a:rPr>
              <a:t>Healthcare:</a:t>
            </a:r>
            <a:r>
              <a:rPr lang="en-GB" sz="2400" kern="0" dirty="0">
                <a:effectLst/>
                <a:ea typeface="Times New Roman" panose="02020603050405020304" pitchFamily="18" charset="0"/>
                <a:cs typeface="Times New Roman" panose="02020603050405020304" pitchFamily="18" charset="0"/>
              </a:rPr>
              <a:t> A doctor can upload an X-ray, and GPT-4o can help analyse it and suggest possible diagnoses.</a:t>
            </a:r>
            <a:endParaRPr lang="en-GB" sz="2400" kern="100" dirty="0">
              <a:effectLst/>
              <a:ea typeface="Aptos" panose="020B0004020202020204" pitchFamily="34" charset="0"/>
              <a:cs typeface="Times New Roman" panose="02020603050405020304" pitchFamily="18" charset="0"/>
            </a:endParaRPr>
          </a:p>
          <a:p>
            <a:pPr marL="0" lvl="0" indent="0">
              <a:lnSpc>
                <a:spcPct val="107000"/>
              </a:lnSpc>
              <a:spcAft>
                <a:spcPts val="800"/>
              </a:spcAft>
              <a:buNone/>
              <a:tabLst>
                <a:tab pos="457200" algn="l"/>
              </a:tabLst>
            </a:pPr>
            <a:r>
              <a:rPr lang="en-GB" sz="2400" b="1" kern="0" dirty="0">
                <a:effectLst/>
                <a:ea typeface="Times New Roman" panose="02020603050405020304" pitchFamily="18" charset="0"/>
                <a:cs typeface="Times New Roman" panose="02020603050405020304" pitchFamily="18" charset="0"/>
              </a:rPr>
              <a:t>Education:</a:t>
            </a:r>
            <a:r>
              <a:rPr lang="en-GB" sz="2400" b="1" kern="100" dirty="0">
                <a:ea typeface="Times New Roman" panose="02020603050405020304" pitchFamily="18" charset="0"/>
                <a:cs typeface="Times New Roman" panose="02020603050405020304" pitchFamily="18" charset="0"/>
              </a:rPr>
              <a:t> </a:t>
            </a:r>
            <a:r>
              <a:rPr lang="en-GB" sz="2400" kern="0" dirty="0">
                <a:effectLst/>
                <a:ea typeface="Times New Roman" panose="02020603050405020304" pitchFamily="18" charset="0"/>
                <a:cs typeface="Times New Roman" panose="02020603050405020304" pitchFamily="18" charset="0"/>
              </a:rPr>
              <a:t>Teachers can use it to create interactive lessons, combining text, images, and videos.</a:t>
            </a:r>
            <a:endParaRPr lang="en-GB" sz="2400" kern="100" dirty="0">
              <a:effectLst/>
              <a:ea typeface="Aptos" panose="020B0004020202020204" pitchFamily="34" charset="0"/>
              <a:cs typeface="Times New Roman" panose="02020603050405020304" pitchFamily="18" charset="0"/>
            </a:endParaRPr>
          </a:p>
          <a:p>
            <a:pPr marL="0" lvl="0" indent="0">
              <a:lnSpc>
                <a:spcPct val="107000"/>
              </a:lnSpc>
              <a:spcAft>
                <a:spcPts val="800"/>
              </a:spcAft>
              <a:buNone/>
              <a:tabLst>
                <a:tab pos="457200" algn="l"/>
              </a:tabLst>
            </a:pPr>
            <a:r>
              <a:rPr lang="en-GB" sz="2400" b="1" kern="0" dirty="0">
                <a:effectLst/>
                <a:ea typeface="Times New Roman" panose="02020603050405020304" pitchFamily="18" charset="0"/>
                <a:cs typeface="Times New Roman" panose="02020603050405020304" pitchFamily="18" charset="0"/>
              </a:rPr>
              <a:t>Customer Service:</a:t>
            </a:r>
            <a:r>
              <a:rPr lang="en-GB" sz="2400" kern="0" dirty="0">
                <a:effectLst/>
                <a:ea typeface="Times New Roman" panose="02020603050405020304" pitchFamily="18" charset="0"/>
                <a:cs typeface="Times New Roman" panose="02020603050405020304" pitchFamily="18" charset="0"/>
              </a:rPr>
              <a:t> It can help solve customer issues by understanding screenshots and providing detailed instructions.</a:t>
            </a:r>
            <a:endParaRPr lang="en-GB" sz="2400" kern="100" dirty="0">
              <a:effectLst/>
              <a:ea typeface="Aptos" panose="020B0004020202020204" pitchFamily="34" charset="0"/>
              <a:cs typeface="Times New Roman" panose="02020603050405020304" pitchFamily="18" charset="0"/>
            </a:endParaRPr>
          </a:p>
          <a:p>
            <a:pPr marL="0" lvl="0" indent="0">
              <a:buNone/>
              <a:tabLst>
                <a:tab pos="457200" algn="l"/>
              </a:tabLst>
            </a:pPr>
            <a:r>
              <a:rPr lang="en-GB" sz="2400" b="1" dirty="0">
                <a:effectLst/>
                <a:ea typeface="Times New Roman" panose="02020603050405020304" pitchFamily="18" charset="0"/>
              </a:rPr>
              <a:t>Content Creation:</a:t>
            </a:r>
            <a:r>
              <a:rPr lang="en-GB" sz="2400" b="1" dirty="0">
                <a:ea typeface="Times New Roman" panose="02020603050405020304" pitchFamily="18" charset="0"/>
              </a:rPr>
              <a:t> </a:t>
            </a:r>
            <a:r>
              <a:rPr lang="en-GB" sz="2400" kern="0" dirty="0">
                <a:effectLst/>
                <a:ea typeface="Times New Roman" panose="02020603050405020304" pitchFamily="18" charset="0"/>
                <a:cs typeface="Times New Roman" panose="02020603050405020304" pitchFamily="18" charset="0"/>
              </a:rPr>
              <a:t>Writers and marketers can generate images to accompany their articles, blogs, or social media posts, enhancing engagement.</a:t>
            </a:r>
            <a:endParaRPr lang="en-GB" sz="2400" kern="100" dirty="0">
              <a:effectLst/>
              <a:ea typeface="Aptos" panose="020B0004020202020204" pitchFamily="34" charset="0"/>
              <a:cs typeface="Times New Roman" panose="02020603050405020304" pitchFamily="18" charset="0"/>
            </a:endParaRPr>
          </a:p>
          <a:p>
            <a:pPr marL="0" lvl="0" indent="0">
              <a:lnSpc>
                <a:spcPct val="107000"/>
              </a:lnSpc>
              <a:buNone/>
              <a:tabLst>
                <a:tab pos="457200" algn="l"/>
              </a:tabLst>
            </a:pPr>
            <a:r>
              <a:rPr lang="en-GB" sz="2400" b="1" kern="0" dirty="0">
                <a:effectLst/>
                <a:ea typeface="Times New Roman" panose="02020603050405020304" pitchFamily="18" charset="0"/>
                <a:cs typeface="Times New Roman" panose="02020603050405020304" pitchFamily="18" charset="0"/>
              </a:rPr>
              <a:t>Design and Art:</a:t>
            </a:r>
            <a:r>
              <a:rPr lang="en-GB" sz="2400" b="1" kern="100" dirty="0">
                <a:ea typeface="Times New Roman" panose="02020603050405020304" pitchFamily="18" charset="0"/>
                <a:cs typeface="Times New Roman" panose="02020603050405020304" pitchFamily="18" charset="0"/>
              </a:rPr>
              <a:t> </a:t>
            </a:r>
            <a:r>
              <a:rPr lang="en-GB" sz="2400" kern="0" dirty="0">
                <a:effectLst/>
                <a:ea typeface="Times New Roman" panose="02020603050405020304" pitchFamily="18" charset="0"/>
                <a:cs typeface="Times New Roman" panose="02020603050405020304" pitchFamily="18" charset="0"/>
              </a:rPr>
              <a:t>Graphic designers and artists can use GPT-4.0 to quickly prototype visual ideas or find inspiration for new projects.</a:t>
            </a:r>
            <a:endParaRPr lang="en-GB" sz="2400" kern="100" dirty="0">
              <a:effectLst/>
              <a:ea typeface="Aptos" panose="020B0004020202020204" pitchFamily="34" charset="0"/>
              <a:cs typeface="Times New Roman" panose="02020603050405020304" pitchFamily="18" charset="0"/>
            </a:endParaRPr>
          </a:p>
          <a:p>
            <a:pPr marL="0" indent="0" algn="l">
              <a:buNone/>
            </a:pPr>
            <a:endParaRPr lang="en-GB" sz="2400" i="0" dirty="0">
              <a:solidFill>
                <a:srgbClr val="0070C0"/>
              </a:solidFill>
              <a:effectLst/>
            </a:endParaRPr>
          </a:p>
        </p:txBody>
      </p:sp>
      <p:sp>
        <p:nvSpPr>
          <p:cNvPr id="5" name="Date Placeholder 4">
            <a:extLst>
              <a:ext uri="{FF2B5EF4-FFF2-40B4-BE49-F238E27FC236}">
                <a16:creationId xmlns:a16="http://schemas.microsoft.com/office/drawing/2014/main" id="{E9778013-4F22-79EF-BAE9-7AEFCEF39F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3C5D7B-A7E3-432A-9D90-C8A3755289F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20/01/2025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BDCF179-A2FE-3340-A4D5-405F9517FD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0B2703-FD85-4CDF-BB68-14CE774D9DEA}"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78683BC-A9E5-0B56-B3E7-38444B1657EE}"/>
              </a:ext>
            </a:extLst>
          </p:cNvPr>
          <p:cNvPicPr>
            <a:picLocks noChangeAspect="1"/>
          </p:cNvPicPr>
          <p:nvPr/>
        </p:nvPicPr>
        <p:blipFill>
          <a:blip r:embed="rId2"/>
          <a:stretch>
            <a:fillRect/>
          </a:stretch>
        </p:blipFill>
        <p:spPr>
          <a:xfrm>
            <a:off x="11550316" y="6229350"/>
            <a:ext cx="641684" cy="619124"/>
          </a:xfrm>
          <a:prstGeom prst="rect">
            <a:avLst/>
          </a:prstGeom>
        </p:spPr>
      </p:pic>
    </p:spTree>
    <p:extLst>
      <p:ext uri="{BB962C8B-B14F-4D97-AF65-F5344CB8AC3E}">
        <p14:creationId xmlns:p14="http://schemas.microsoft.com/office/powerpoint/2010/main" val="2761121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dgate theme v2">
  <a:themeElements>
    <a:clrScheme name="PASS 2024">
      <a:dk1>
        <a:srgbClr val="110449"/>
      </a:dk1>
      <a:lt1>
        <a:srgbClr val="FFFFFF"/>
      </a:lt1>
      <a:dk2>
        <a:srgbClr val="080438"/>
      </a:dk2>
      <a:lt2>
        <a:srgbClr val="000011"/>
      </a:lt2>
      <a:accent1>
        <a:srgbClr val="FFFF00"/>
      </a:accent1>
      <a:accent2>
        <a:srgbClr val="FF8A33"/>
      </a:accent2>
      <a:accent3>
        <a:srgbClr val="9933FF"/>
      </a:accent3>
      <a:accent4>
        <a:srgbClr val="33FF99"/>
      </a:accent4>
      <a:accent5>
        <a:srgbClr val="000000"/>
      </a:accent5>
      <a:accent6>
        <a:srgbClr val="9933FF"/>
      </a:accent6>
      <a:hlink>
        <a:srgbClr val="FFFFFF"/>
      </a:hlink>
      <a:folHlink>
        <a:srgbClr val="33FF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200" b="0" dirty="0">
            <a:solidFill>
              <a:schemeClr val="bg1"/>
            </a:solidFill>
            <a:latin typeface="IBM Plex Sans Medium" panose="020B0503050203000203" pitchFamily="34"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3039</TotalTime>
  <Words>1906</Words>
  <Application>Microsoft Office PowerPoint</Application>
  <PresentationFormat>Widescreen</PresentationFormat>
  <Paragraphs>429</Paragraphs>
  <Slides>46</Slides>
  <Notes>1</Notes>
  <HiddenSlides>7</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46</vt:i4>
      </vt:variant>
    </vt:vector>
  </HeadingPairs>
  <TitlesOfParts>
    <vt:vector size="64" baseType="lpstr">
      <vt:lpstr>Aptos</vt:lpstr>
      <vt:lpstr>Arial</vt:lpstr>
      <vt:lpstr>Calibri</vt:lpstr>
      <vt:lpstr>Calibri Light</vt:lpstr>
      <vt:lpstr>IBM Plex Sans</vt:lpstr>
      <vt:lpstr>Kanit Light</vt:lpstr>
      <vt:lpstr>Kanit Medium</vt:lpstr>
      <vt:lpstr>Kanit SemiBold</vt:lpstr>
      <vt:lpstr>Roboto</vt:lpstr>
      <vt:lpstr>Roboto Regular</vt:lpstr>
      <vt:lpstr>Segoe UI</vt:lpstr>
      <vt:lpstr>Source Sans Pro Black</vt:lpstr>
      <vt:lpstr>Times New Roman</vt:lpstr>
      <vt:lpstr>Wingdings</vt:lpstr>
      <vt:lpstr>Office Theme</vt:lpstr>
      <vt:lpstr>Redgate theme v2</vt:lpstr>
      <vt:lpstr>1_Office Theme</vt:lpstr>
      <vt:lpstr>2_Office Theme</vt:lpstr>
      <vt:lpstr>Alpa</vt:lpstr>
      <vt:lpstr>Day 1 Agenda</vt:lpstr>
      <vt:lpstr>Day 1: Introduction to Azure AI Services</vt:lpstr>
      <vt:lpstr>PowerPoint Presentation</vt:lpstr>
      <vt:lpstr>PowerPoint Presentation</vt:lpstr>
      <vt:lpstr>What is Azure OpenAI</vt:lpstr>
      <vt:lpstr>What Is Multi-Modal Azure AI</vt:lpstr>
      <vt:lpstr>Few Examples</vt:lpstr>
      <vt:lpstr>Multi-Modal AI Model – Application</vt:lpstr>
      <vt:lpstr>How to consume it ? </vt:lpstr>
      <vt:lpstr>High Level Design</vt:lpstr>
      <vt:lpstr>High Level Design</vt:lpstr>
      <vt:lpstr>For Public Data using Azure Portal</vt:lpstr>
      <vt:lpstr>DEMO - Integrate Azure OpenAI with ADF</vt:lpstr>
      <vt:lpstr>High Level Design</vt:lpstr>
      <vt:lpstr>Consuming – Azure OpenAI</vt:lpstr>
      <vt:lpstr>PowerPoint Presentation</vt:lpstr>
      <vt:lpstr>PowerPoint Presentation</vt:lpstr>
      <vt:lpstr>Prerequisites</vt:lpstr>
      <vt:lpstr>Tools</vt:lpstr>
      <vt:lpstr>PowerPoint Presentation</vt:lpstr>
      <vt:lpstr>PowerPoint Presentation</vt:lpstr>
      <vt:lpstr>PowerPoint Presentation</vt:lpstr>
      <vt:lpstr>What is Azure AI Search?</vt:lpstr>
      <vt:lpstr>Key Features</vt:lpstr>
      <vt:lpstr>Why Use Azure AI Search</vt:lpstr>
      <vt:lpstr>How It Works</vt:lpstr>
      <vt:lpstr>Azure AI Search Workflow</vt:lpstr>
      <vt:lpstr>Common Uses</vt:lpstr>
      <vt:lpstr>Getting Started</vt:lpstr>
      <vt:lpstr>Recap</vt:lpstr>
      <vt:lpstr>Keywords</vt:lpstr>
      <vt:lpstr>Keywords</vt:lpstr>
      <vt:lpstr>Search Type</vt:lpstr>
      <vt:lpstr>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Alpa Buddhabhatti</dc:creator>
  <cp:lastModifiedBy>Alpa Buddhabhatti</cp:lastModifiedBy>
  <cp:revision>23</cp:revision>
  <dcterms:created xsi:type="dcterms:W3CDTF">2025-01-20T04:35:26Z</dcterms:created>
  <dcterms:modified xsi:type="dcterms:W3CDTF">2025-01-22T09:44:19Z</dcterms:modified>
</cp:coreProperties>
</file>